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55" r:id="rId2"/>
    <p:sldId id="366" r:id="rId3"/>
    <p:sldId id="356" r:id="rId4"/>
    <p:sldId id="364" r:id="rId5"/>
    <p:sldId id="357" r:id="rId6"/>
    <p:sldId id="363" r:id="rId7"/>
    <p:sldId id="321" r:id="rId8"/>
    <p:sldId id="272" r:id="rId9"/>
    <p:sldId id="288" r:id="rId10"/>
    <p:sldId id="274" r:id="rId11"/>
    <p:sldId id="379" r:id="rId12"/>
    <p:sldId id="380" r:id="rId13"/>
    <p:sldId id="358" r:id="rId14"/>
    <p:sldId id="398" r:id="rId15"/>
    <p:sldId id="396" r:id="rId16"/>
    <p:sldId id="384" r:id="rId17"/>
    <p:sldId id="359" r:id="rId18"/>
    <p:sldId id="282" r:id="rId19"/>
    <p:sldId id="383" r:id="rId20"/>
    <p:sldId id="305" r:id="rId21"/>
    <p:sldId id="319" r:id="rId22"/>
    <p:sldId id="286" r:id="rId23"/>
    <p:sldId id="284" r:id="rId24"/>
    <p:sldId id="365" r:id="rId25"/>
    <p:sldId id="397" r:id="rId26"/>
    <p:sldId id="361" r:id="rId27"/>
    <p:sldId id="362" r:id="rId28"/>
    <p:sldId id="267" r:id="rId29"/>
    <p:sldId id="266" r:id="rId30"/>
    <p:sldId id="395" r:id="rId31"/>
    <p:sldId id="257" r:id="rId32"/>
    <p:sldId id="391" r:id="rId33"/>
    <p:sldId id="268" r:id="rId34"/>
    <p:sldId id="388" r:id="rId35"/>
    <p:sldId id="269" r:id="rId36"/>
    <p:sldId id="385" r:id="rId37"/>
    <p:sldId id="392" r:id="rId38"/>
    <p:sldId id="283" r:id="rId39"/>
    <p:sldId id="389" r:id="rId40"/>
    <p:sldId id="386" r:id="rId41"/>
    <p:sldId id="387" r:id="rId42"/>
    <p:sldId id="402" r:id="rId43"/>
    <p:sldId id="260" r:id="rId44"/>
    <p:sldId id="393" r:id="rId45"/>
    <p:sldId id="275" r:id="rId46"/>
    <p:sldId id="281" r:id="rId47"/>
    <p:sldId id="262" r:id="rId48"/>
    <p:sldId id="399" r:id="rId49"/>
    <p:sldId id="368" r:id="rId50"/>
    <p:sldId id="394" r:id="rId51"/>
    <p:sldId id="373" r:id="rId52"/>
    <p:sldId id="403" r:id="rId53"/>
    <p:sldId id="404" r:id="rId54"/>
    <p:sldId id="372" r:id="rId55"/>
    <p:sldId id="377" r:id="rId56"/>
    <p:sldId id="378" r:id="rId57"/>
    <p:sldId id="375" r:id="rId58"/>
    <p:sldId id="370" r:id="rId59"/>
    <p:sldId id="400" r:id="rId60"/>
    <p:sldId id="401" r:id="rId61"/>
  </p:sldIdLst>
  <p:sldSz cx="9144000" cy="6858000" type="screen4x3"/>
  <p:notesSz cx="6662738" cy="9832975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mpfer, Philip" initials="SP" lastIdx="15" clrIdx="0">
    <p:extLst>
      <p:ext uri="{19B8F6BF-5375-455C-9EA6-DF929625EA0E}">
        <p15:presenceInfo xmlns:p15="http://schemas.microsoft.com/office/powerpoint/2012/main" userId="S-1-5-21-1708537768-2025429265-839522115-310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EAEAEA"/>
    <a:srgbClr val="800000"/>
    <a:srgbClr val="000050"/>
    <a:srgbClr val="FFCD9B"/>
    <a:srgbClr val="FFF5EB"/>
    <a:srgbClr val="FFF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7910" autoAdjust="0"/>
  </p:normalViewPr>
  <p:slideViewPr>
    <p:cSldViewPr>
      <p:cViewPr varScale="1">
        <p:scale>
          <a:sx n="70" d="100"/>
          <a:sy n="70" d="100"/>
        </p:scale>
        <p:origin x="126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465F2E4B-A15E-4C50-BC40-61B2997D4274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611268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4713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0425"/>
            <a:ext cx="5329238" cy="442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noProof="0"/>
              <a:t>Textmasterformate durch Klicken bearbeiten</a:t>
            </a:r>
          </a:p>
          <a:p>
            <a:pPr lvl="1"/>
            <a:r>
              <a:rPr lang="de-AT" altLang="de-DE" noProof="0"/>
              <a:t>Zweite Ebene</a:t>
            </a:r>
          </a:p>
          <a:p>
            <a:pPr lvl="2"/>
            <a:r>
              <a:rPr lang="de-AT" altLang="de-DE" noProof="0"/>
              <a:t>Dritte Ebene</a:t>
            </a:r>
          </a:p>
          <a:p>
            <a:pPr lvl="3"/>
            <a:r>
              <a:rPr lang="de-AT" altLang="de-DE" noProof="0"/>
              <a:t>Vierte Ebene</a:t>
            </a:r>
          </a:p>
          <a:p>
            <a:pPr lvl="4"/>
            <a:r>
              <a:rPr lang="de-AT" altLang="de-DE" noProof="0"/>
              <a:t>Fünfte Ebene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085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40850"/>
            <a:ext cx="28876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9D993FD9-A136-4795-AF25-806779B56AD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626226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ef-gmx.net/mail/client/dBBXFAI55Ww/dereferrer/?redirectUrl=https%3A%2F%2Ftest-tms.cds-bars.eu%2Fpublic%2Fgeriatric-assessments.xhtml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3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659942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9093-EF72-ABEF-A609-1869C9A3F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3100E34-463E-8894-7F29-9F8C57BDA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CCEADD3-48D1-59B5-7D4D-71E2E7F8B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u="sng" dirty="0"/>
              <a:t>Positiv: </a:t>
            </a:r>
          </a:p>
          <a:p>
            <a:r>
              <a:rPr lang="de-AT" dirty="0"/>
              <a:t>Schneller Überblick über alle BGs</a:t>
            </a:r>
          </a:p>
          <a:p>
            <a:r>
              <a:rPr lang="de-AT" dirty="0"/>
              <a:t>Wichtige Informationen auf einer Seite</a:t>
            </a:r>
          </a:p>
          <a:p>
            <a:r>
              <a:rPr lang="de-AT" dirty="0"/>
              <a:t>Für alle einsehbar</a:t>
            </a:r>
          </a:p>
          <a:p>
            <a:r>
              <a:rPr lang="de-AT" dirty="0"/>
              <a:t>„deutlich weniger Zettel“</a:t>
            </a:r>
          </a:p>
          <a:p>
            <a:endParaRPr lang="de-AT" dirty="0"/>
          </a:p>
          <a:p>
            <a:r>
              <a:rPr lang="de-AT" u="sng" dirty="0"/>
              <a:t>Neutral:</a:t>
            </a:r>
          </a:p>
          <a:p>
            <a:r>
              <a:rPr lang="de-AT" dirty="0"/>
              <a:t>TMS ist gut aber noch nicht alle</a:t>
            </a:r>
            <a:r>
              <a:rPr lang="de-AT" baseline="0" dirty="0"/>
              <a:t> Prozesse optimal</a:t>
            </a:r>
            <a:endParaRPr lang="de-AT" dirty="0"/>
          </a:p>
          <a:p>
            <a:r>
              <a:rPr lang="de-AT" dirty="0"/>
              <a:t>„Prinzipiell sehr gutes Programm und für die Zusammenarbeit der Berufsgruppen, optimalen Patientenversorgung und Qualitätssicherung sehr hilfreich. Kontinuierliche Anpassung im Sinne der </a:t>
            </a:r>
            <a:r>
              <a:rPr lang="de-AT" dirty="0" err="1"/>
              <a:t>Benützerfreundlichkeit</a:t>
            </a:r>
            <a:r>
              <a:rPr lang="de-AT" dirty="0"/>
              <a:t> wäre wünschenswert um Zeitaufwand zu reduzieren.“</a:t>
            </a:r>
          </a:p>
          <a:p>
            <a:endParaRPr lang="de-AT" dirty="0"/>
          </a:p>
          <a:p>
            <a:r>
              <a:rPr lang="de-AT" u="sng" dirty="0"/>
              <a:t>Negativ:</a:t>
            </a:r>
          </a:p>
          <a:p>
            <a:r>
              <a:rPr lang="de-AT" dirty="0"/>
              <a:t>Lange Ladezeiten, öffnet langsam</a:t>
            </a:r>
          </a:p>
          <a:p>
            <a:r>
              <a:rPr lang="de-AT" dirty="0"/>
              <a:t>Viele Klicks (</a:t>
            </a:r>
            <a:r>
              <a:rPr lang="de-AT" b="1" dirty="0"/>
              <a:t>TMS Verbesserungsmöglichkeit</a:t>
            </a:r>
            <a:r>
              <a:rPr lang="de-AT" dirty="0"/>
              <a:t>)</a:t>
            </a:r>
          </a:p>
          <a:p>
            <a:r>
              <a:rPr lang="de-AT" dirty="0"/>
              <a:t>Mehraufwand durch Dokumentation</a:t>
            </a:r>
            <a:r>
              <a:rPr lang="de-AT" baseline="0" dirty="0"/>
              <a:t> (bzw. keine Ersparnis)</a:t>
            </a:r>
          </a:p>
          <a:p>
            <a:r>
              <a:rPr lang="de-AT" dirty="0"/>
              <a:t>Aufenthaltsdaten (Anm.: Aufnahme-, Entlassungsdatum) werden noch nicht korrekt übernommen (Ticket ist aber scheinbar in Arbeit)</a:t>
            </a:r>
          </a:p>
          <a:p>
            <a:r>
              <a:rPr lang="de-AT" dirty="0"/>
              <a:t>Anordnung und Eingabe von Therapiezielen (</a:t>
            </a:r>
            <a:r>
              <a:rPr lang="de-AT" b="1" dirty="0"/>
              <a:t>TMS Verbesserungsmöglichkeit</a:t>
            </a:r>
            <a:r>
              <a:rPr lang="de-AT" dirty="0"/>
              <a:t>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06C0A0-D6D1-E41F-D058-93720AD63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55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69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95E5-3D01-056A-1C3E-824DC40C0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A15A462-80AC-32ED-E067-6DC3989FC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520D86-731F-9702-46DF-319146CF4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60B375-2688-BC1D-A7FC-4D14419B6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56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983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BD2A6-2A64-5DAB-B742-BC8533DB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D7D472-39BC-66C0-E437-41245FEAD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2D959F-14DD-2E91-B88C-52344D0CC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85E09F-1086-FE82-C7F1-4D1FA10D4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4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02309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Kopf Kinn Kappe bei habitueller Kieferluxation um  €13,80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7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892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6438" indent="-271463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7438" indent="-217488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22413" indent="-217488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57388" indent="-217488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14588" indent="-217488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71788" indent="-217488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28988" indent="-217488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86188" indent="-217488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081215-E691-4F15-BE59-258A5D3A6778}" type="slidenum">
              <a:rPr lang="de-AT" altLang="de-DE" sz="2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de-AT" altLang="de-DE" sz="230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12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262191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6726A-4836-182D-414D-16068155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D0ABC9-F02D-F7BD-F969-12FF2C2FA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5D2931-D069-86BD-DAA8-97BF20483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EB0FD0-23DB-A0D5-DAA8-5C79F69AC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24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61911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/>
              </a:rPr>
              <a:t>https://test-tms.cds-bars.eu/public/geriatric-assessments.xhtml</a:t>
            </a:r>
            <a:endParaRPr lang="de-AT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br>
              <a:rPr lang="de-DE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27 - 24: Mobilität leicht eingeschränkt 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23 - 20: Sturzrisiko leicht erhöht</a:t>
            </a:r>
          </a:p>
          <a:p>
            <a:r>
              <a:rPr lang="de-DE" sz="1200" b="1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19 – 0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Sturzrisiko deutlich erhöht</a:t>
            </a:r>
          </a:p>
          <a:p>
            <a:endParaRPr lang="de-AT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36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32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C05D4-3F58-52DE-3420-BBEFD8309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D0EA2F-16FB-217F-C34F-E84BA1E96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F6092C-2561-EBAB-3CF4-9AE45EF9E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334824-A36A-9106-9246-4397A7D43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93FD9-A136-4795-AF25-806779B56AD2}" type="slidenum">
              <a:rPr lang="de-AT" altLang="de-DE" smtClean="0"/>
              <a:pPr>
                <a:defRPr/>
              </a:pPr>
              <a:t>49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091870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7936-19BD-481E-A996-E3AC2DD62C49}" type="slidenum">
              <a:rPr lang="de-AT" smtClean="0"/>
              <a:t>51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537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-1588" y="6669088"/>
            <a:ext cx="9144001" cy="190500"/>
            <a:chOff x="0" y="4201"/>
            <a:chExt cx="5760" cy="120"/>
          </a:xfrm>
        </p:grpSpPr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0" y="4201"/>
              <a:ext cx="5760" cy="1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V="1">
              <a:off x="0" y="4202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9688"/>
            <a:ext cx="183515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0"/>
          <p:cNvSpPr txBox="1">
            <a:spLocks noChangeArrowheads="1"/>
          </p:cNvSpPr>
          <p:nvPr userDrawn="1"/>
        </p:nvSpPr>
        <p:spPr bwMode="auto">
          <a:xfrm>
            <a:off x="611188" y="260350"/>
            <a:ext cx="662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AT" altLang="de-DE">
                <a:solidFill>
                  <a:srgbClr val="FF9900"/>
                </a:solidFill>
              </a:rPr>
              <a:t>Qualität in der Geriatrie und Gerontologie</a:t>
            </a:r>
          </a:p>
        </p:txBody>
      </p:sp>
      <p:sp>
        <p:nvSpPr>
          <p:cNvPr id="9" name="Line 21"/>
          <p:cNvSpPr>
            <a:spLocks noChangeShapeType="1"/>
          </p:cNvSpPr>
          <p:nvPr userDrawn="1"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  <a:endParaRPr lang="de-AT" altLang="de-DE" noProof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  <a:endParaRPr lang="de-AT" altLang="de-DE" noProof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-38100" y="6624638"/>
            <a:ext cx="1905000" cy="217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2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EAEF46DC-C88C-4FBF-9C43-69E86D46B769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127228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C6C97AFD-32AE-4DBB-A415-C68E82FDC011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379314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6688" y="549275"/>
            <a:ext cx="1943100" cy="60483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4213" y="549275"/>
            <a:ext cx="5680075" cy="60483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0DE28E2C-34DE-45AA-A7FE-F1D726EDDDE1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91803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Zwei Inhalte - breit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66718" y="1376552"/>
            <a:ext cx="8143398" cy="5035161"/>
          </a:xfrm>
        </p:spPr>
        <p:txBody>
          <a:bodyPr/>
          <a:lstStyle>
            <a:lvl1pPr>
              <a:spcBef>
                <a:spcPts val="794"/>
              </a:spcBef>
              <a:defRPr sz="2116"/>
            </a:lvl1pPr>
            <a:lvl2pPr marL="561358" indent="-243822">
              <a:defRPr sz="1852"/>
            </a:lvl2pPr>
            <a:lvl3pPr marL="799510" indent="-238152">
              <a:defRPr sz="1587"/>
            </a:lvl3pPr>
            <a:lvl4pPr marL="961113" indent="-161603">
              <a:defRPr sz="1389"/>
            </a:lvl4pPr>
            <a:lvl5pPr marL="1122716" indent="-161603">
              <a:defRPr sz="992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" y="943525"/>
            <a:ext cx="457200" cy="317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26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82D1A77-C809-4D0D-9BEE-B2D6A0E2701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03A129-C966-3849-AE8C-AA679065F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30" y="47589"/>
            <a:ext cx="809645" cy="4203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44073CE-BF1A-E54B-934F-F47EA6B6B4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5" y="129062"/>
            <a:ext cx="7881061" cy="69502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66718" y="689868"/>
            <a:ext cx="8143400" cy="571144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02148FBB-DEC2-FA4F-B809-1070E3F46A5F}"/>
              </a:ext>
            </a:extLst>
          </p:cNvPr>
          <p:cNvCxnSpPr>
            <a:cxnSpLocks/>
          </p:cNvCxnSpPr>
          <p:nvPr userDrawn="1"/>
        </p:nvCxnSpPr>
        <p:spPr>
          <a:xfrm>
            <a:off x="666718" y="1271344"/>
            <a:ext cx="8143400" cy="0"/>
          </a:xfrm>
          <a:prstGeom prst="line">
            <a:avLst/>
          </a:prstGeom>
          <a:ln w="158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platzhalter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r="14748"/>
          <a:stretch>
            <a:fillRect/>
          </a:stretch>
        </p:blipFill>
        <p:spPr>
          <a:xfrm>
            <a:off x="8065479" y="890581"/>
            <a:ext cx="808557" cy="410148"/>
          </a:xfrm>
          <a:custGeom>
            <a:avLst/>
            <a:gdLst>
              <a:gd name="connsiteX0" fmla="*/ 0 w 9576699"/>
              <a:gd name="connsiteY0" fmla="*/ 0 h 7781925"/>
              <a:gd name="connsiteX1" fmla="*/ 6390587 w 9576699"/>
              <a:gd name="connsiteY1" fmla="*/ 0 h 7781925"/>
              <a:gd name="connsiteX2" fmla="*/ 7488849 w 9576699"/>
              <a:gd name="connsiteY2" fmla="*/ 0 h 7781925"/>
              <a:gd name="connsiteX3" fmla="*/ 9576699 w 9576699"/>
              <a:gd name="connsiteY3" fmla="*/ 0 h 7781925"/>
              <a:gd name="connsiteX4" fmla="*/ 8514662 w 9576699"/>
              <a:gd name="connsiteY4" fmla="*/ 7781925 h 7781925"/>
              <a:gd name="connsiteX5" fmla="*/ 7488849 w 9576699"/>
              <a:gd name="connsiteY5" fmla="*/ 7781925 h 7781925"/>
              <a:gd name="connsiteX6" fmla="*/ 5328549 w 9576699"/>
              <a:gd name="connsiteY6" fmla="*/ 7781925 h 7781925"/>
              <a:gd name="connsiteX7" fmla="*/ 0 w 9576699"/>
              <a:gd name="connsiteY7" fmla="*/ 7781925 h 778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6699" h="7781925">
                <a:moveTo>
                  <a:pt x="0" y="0"/>
                </a:moveTo>
                <a:lnTo>
                  <a:pt x="6390587" y="0"/>
                </a:lnTo>
                <a:lnTo>
                  <a:pt x="7488849" y="0"/>
                </a:lnTo>
                <a:lnTo>
                  <a:pt x="9576699" y="0"/>
                </a:lnTo>
                <a:lnTo>
                  <a:pt x="8514662" y="7781925"/>
                </a:lnTo>
                <a:lnTo>
                  <a:pt x="7488849" y="7781925"/>
                </a:lnTo>
                <a:lnTo>
                  <a:pt x="5328549" y="7781925"/>
                </a:lnTo>
                <a:lnTo>
                  <a:pt x="0" y="7781925"/>
                </a:lnTo>
                <a:close/>
              </a:path>
            </a:pathLst>
          </a:custGeom>
          <a:solidFill>
            <a:schemeClr val="bg2"/>
          </a:solidFill>
        </p:spPr>
      </p:pic>
      <p:pic>
        <p:nvPicPr>
          <p:cNvPr id="12" name="Picture 2" descr="signature_172319050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74" y="552154"/>
            <a:ext cx="770865" cy="68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7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23775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2CCDA352-A49F-445E-9FA7-8CE4E998E2BA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223332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844675"/>
            <a:ext cx="38100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38100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FBB5D2AC-7A65-4B9F-A3A2-736D1D35BD2B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49534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BB809F7F-5EA4-4766-8D1A-9798531FD56C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287807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C65220FD-81C9-4F6A-9CBD-247CB1D5AFCC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262730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81A98D9B-AD9C-461C-997F-BFAB9F0C3A01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86611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9429EF8A-9F54-4951-8673-C1AB65F8F1F5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97100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Folie </a:t>
            </a:r>
            <a:fld id="{3E547B2F-770F-413C-83FE-0327F8883AA9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419451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5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4675"/>
            <a:ext cx="77724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Klicken Sie, um die Formate des Vorlagentextes zu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  <a:p>
            <a:pPr lvl="3"/>
            <a:r>
              <a:rPr lang="de-AT" altLang="de-DE"/>
              <a:t>Vierte Ebene</a:t>
            </a:r>
          </a:p>
          <a:p>
            <a:pPr lvl="4"/>
            <a:r>
              <a:rPr lang="de-AT" altLang="de-DE"/>
              <a:t>Fünfte Ebene</a:t>
            </a:r>
          </a:p>
        </p:txBody>
      </p:sp>
      <p:sp>
        <p:nvSpPr>
          <p:cNvPr id="205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49275"/>
            <a:ext cx="7775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Titelmasterformat durch Klicken bearbeiten</a:t>
            </a:r>
          </a:p>
        </p:txBody>
      </p:sp>
      <p:sp>
        <p:nvSpPr>
          <p:cNvPr id="2052" name="Line 13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2053" name="Group 14"/>
          <p:cNvGrpSpPr>
            <a:grpSpLocks/>
          </p:cNvGrpSpPr>
          <p:nvPr/>
        </p:nvGrpSpPr>
        <p:grpSpPr bwMode="auto">
          <a:xfrm>
            <a:off x="-1588" y="6669088"/>
            <a:ext cx="9144001" cy="190500"/>
            <a:chOff x="0" y="4201"/>
            <a:chExt cx="5760" cy="120"/>
          </a:xfrm>
        </p:grpSpPr>
        <p:sp>
          <p:nvSpPr>
            <p:cNvPr id="1035" name="Rectangle 15"/>
            <p:cNvSpPr>
              <a:spLocks noChangeArrowheads="1"/>
            </p:cNvSpPr>
            <p:nvPr userDrawn="1"/>
          </p:nvSpPr>
          <p:spPr bwMode="auto">
            <a:xfrm>
              <a:off x="0" y="4201"/>
              <a:ext cx="5760" cy="1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2060" name="Line 16"/>
            <p:cNvSpPr>
              <a:spLocks noChangeShapeType="1"/>
            </p:cNvSpPr>
            <p:nvPr userDrawn="1"/>
          </p:nvSpPr>
          <p:spPr bwMode="auto">
            <a:xfrm flipV="1">
              <a:off x="0" y="4202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38100" y="6597650"/>
            <a:ext cx="23066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624638"/>
            <a:ext cx="28956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9463" y="6624638"/>
            <a:ext cx="19050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AT" altLang="de-DE"/>
              <a:t>Folie </a:t>
            </a:r>
            <a:fld id="{D9EA2718-85B8-4694-9960-E44F9F5C2617}" type="slidenum">
              <a:rPr lang="de-AT" altLang="de-DE" sz="1200"/>
              <a:pPr>
                <a:defRPr/>
              </a:pPr>
              <a:t>‹Nr.›</a:t>
            </a:fld>
            <a:endParaRPr lang="de-AT" altLang="de-DE" sz="1200"/>
          </a:p>
        </p:txBody>
      </p:sp>
      <p:pic>
        <p:nvPicPr>
          <p:cNvPr id="2057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9688"/>
            <a:ext cx="183515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" name="Text Box 21"/>
          <p:cNvSpPr txBox="1">
            <a:spLocks noChangeArrowheads="1"/>
          </p:cNvSpPr>
          <p:nvPr/>
        </p:nvSpPr>
        <p:spPr bwMode="auto">
          <a:xfrm>
            <a:off x="611188" y="260350"/>
            <a:ext cx="662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AT" altLang="de-DE">
                <a:solidFill>
                  <a:srgbClr val="FF9900"/>
                </a:solidFill>
              </a:rPr>
              <a:t>Qualität in der Geriatrie und Gerontologie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1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-97.oeaw.ac.at/ita/gif/d_t_pu.GI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share.google/jzDCEiFOInuqwxuv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geriatrie-online.at/akutgeriatriebericht-2024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bcg.ch/img/bcg/brill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bcg.ch/img/bcg/brille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1.wdp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scores.cds-bar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C46C29D3-5C2E-5716-756B-B2E3408E7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7920880" cy="1752600"/>
          </a:xfrm>
        </p:spPr>
        <p:txBody>
          <a:bodyPr/>
          <a:lstStyle/>
          <a:p>
            <a:r>
              <a:rPr lang="de-AT" dirty="0"/>
              <a:t>Von der Theorie in die Praxis</a:t>
            </a:r>
          </a:p>
          <a:p>
            <a:r>
              <a:rPr lang="de-AT" dirty="0"/>
              <a:t>Erste Daten aus QIGG/ Benchmarking</a:t>
            </a:r>
          </a:p>
          <a:p>
            <a:r>
              <a:rPr lang="de-AT" dirty="0"/>
              <a:t>zum </a:t>
            </a:r>
            <a:r>
              <a:rPr lang="de-AT" dirty="0" err="1"/>
              <a:t>Assessement</a:t>
            </a:r>
            <a:endParaRPr lang="de-AT" dirty="0"/>
          </a:p>
          <a:p>
            <a:r>
              <a:rPr lang="de-AT" dirty="0"/>
              <a:t>Dr. Peter Mrak 09.04.2026</a:t>
            </a:r>
          </a:p>
          <a:p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D51536D-C7C6-4B61-4DC8-45D5962D3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Core Curriculum: </a:t>
            </a:r>
            <a:br>
              <a:rPr lang="de-AT" dirty="0"/>
            </a:br>
            <a:r>
              <a:rPr lang="de-AT" dirty="0"/>
              <a:t>Geriatrisches </a:t>
            </a:r>
            <a:r>
              <a:rPr lang="de-AT" dirty="0" err="1"/>
              <a:t>Assessement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1A72-D127-EBD3-836C-01BC0FFF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EAEF46DC-C88C-4FBF-9C43-69E86D46B769}" type="slidenum">
              <a:rPr lang="de-AT" altLang="de-DE" sz="1200" smtClean="0"/>
              <a:pPr>
                <a:defRPr/>
              </a:pPr>
              <a:t>1</a:t>
            </a:fld>
            <a:endParaRPr lang="de-AT" altLang="de-DE" sz="12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7A0AB9-B198-06AC-4704-3927C91C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93520"/>
            <a:ext cx="8568951" cy="14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80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2400"/>
              <a:t>Folie </a:t>
            </a:r>
            <a:fld id="{7A6CCF11-EFF3-42CE-8F89-8C9AFBEDD932}" type="slidenum">
              <a:rPr lang="de-AT" altLang="de-DE" sz="12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de-AT" altLang="de-DE" sz="12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/>
              <a:t>Persönlicher ärztlicher Benefit  </a:t>
            </a:r>
            <a:endParaRPr lang="de-AT" altLang="de-DE" sz="320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16113"/>
            <a:ext cx="7772400" cy="4752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altLang="de-DE" dirty="0"/>
              <a:t>Harmonisierung eines komplexen Behandlungsablaufes</a:t>
            </a:r>
          </a:p>
          <a:p>
            <a:pPr lvl="1" eaLnBrk="1" hangingPunct="1">
              <a:lnSpc>
                <a:spcPct val="80000"/>
              </a:lnSpc>
            </a:pPr>
            <a:r>
              <a:rPr lang="de-AT" altLang="de-DE" sz="2000" dirty="0"/>
              <a:t>Checkliste</a:t>
            </a:r>
          </a:p>
          <a:p>
            <a:pPr lvl="1" eaLnBrk="1" hangingPunct="1">
              <a:lnSpc>
                <a:spcPct val="80000"/>
              </a:lnSpc>
            </a:pPr>
            <a:r>
              <a:rPr lang="de-AT" altLang="de-DE" sz="2000" dirty="0"/>
              <a:t>Gefühl „ich habe alles erfasst“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dirty="0"/>
              <a:t>Benchmarking und Qualitätszirkel</a:t>
            </a:r>
          </a:p>
          <a:p>
            <a:pPr lvl="1" eaLnBrk="1" hangingPunct="1">
              <a:lnSpc>
                <a:spcPct val="80000"/>
              </a:lnSpc>
            </a:pPr>
            <a:r>
              <a:rPr lang="de-AT" altLang="de-DE" sz="2000" dirty="0"/>
              <a:t>Vergleich mit den „Klassenbesten“, </a:t>
            </a:r>
          </a:p>
          <a:p>
            <a:pPr lvl="1" eaLnBrk="1" hangingPunct="1">
              <a:lnSpc>
                <a:spcPct val="80000"/>
              </a:lnSpc>
            </a:pPr>
            <a:r>
              <a:rPr lang="de-AT" altLang="de-DE" sz="2000" dirty="0"/>
              <a:t>Lernen von Kolleginnen</a:t>
            </a:r>
          </a:p>
          <a:p>
            <a:pPr lvl="1" eaLnBrk="1" hangingPunct="1">
              <a:lnSpc>
                <a:spcPct val="80000"/>
              </a:lnSpc>
            </a:pPr>
            <a:r>
              <a:rPr lang="de-AT" altLang="de-DE" sz="2000" dirty="0"/>
              <a:t>Patientenorientierte Wissenschaft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dirty="0"/>
              <a:t>Rechtssicherheit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dirty="0"/>
              <a:t>zu glauben, dass Sisyphos ein glücklicher Mensch war </a:t>
            </a:r>
            <a:r>
              <a:rPr lang="de-AT" altLang="de-DE" sz="2000" dirty="0"/>
              <a:t>*)</a:t>
            </a:r>
            <a:endParaRPr lang="de-AT" altLang="de-DE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AT" altLang="de-DE" sz="2400" dirty="0"/>
              <a:t>*) A. Camus, auch subjektive Wahrnehmung Peter Mrak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ABC3D-C2C5-4BFB-3288-A51A743B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Offenes Benchmarking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B5DF83D-2E15-26FB-14D3-4A854C385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1844675"/>
            <a:ext cx="6337300" cy="475297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113860-624C-EDD4-961B-4331BCED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11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377512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8A362-5874-DAC1-9444-777DFBD5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CF6AB21-9FB2-BCCA-5480-8F30C8C42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1449809"/>
            <a:ext cx="15913768" cy="1193532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699B45-D1E8-3B64-5A25-07DB87EF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12</a:t>
            </a:fld>
            <a:endParaRPr lang="de-AT" altLang="de-DE" sz="1200"/>
          </a:p>
        </p:txBody>
      </p:sp>
      <p:pic>
        <p:nvPicPr>
          <p:cNvPr id="1026" name="Picture 2" descr="Ulrich Müller, Ulrich Alfons Müller, Jena, Uniklinik, Experte, Diabetes, Zuckerkrankheit">
            <a:extLst>
              <a:ext uri="{FF2B5EF4-FFF2-40B4-BE49-F238E27FC236}">
                <a16:creationId xmlns:a16="http://schemas.microsoft.com/office/drawing/2014/main" id="{9A240A98-D138-D94A-7085-0ECF7E81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06387"/>
            <a:ext cx="40005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99D1563-A756-0DFA-26FD-000FA044A98D}"/>
              </a:ext>
            </a:extLst>
          </p:cNvPr>
          <p:cNvSpPr txBox="1"/>
          <p:nvPr/>
        </p:nvSpPr>
        <p:spPr>
          <a:xfrm>
            <a:off x="-612576" y="3501008"/>
            <a:ext cx="48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5"/>
                </a:solidFill>
              </a:rPr>
              <a:t>       Prof. Dr. Ulrich A. Müller</a:t>
            </a:r>
          </a:p>
        </p:txBody>
      </p:sp>
    </p:spTree>
    <p:extLst>
      <p:ext uri="{BB962C8B-B14F-4D97-AF65-F5344CB8AC3E}">
        <p14:creationId xmlns:p14="http://schemas.microsoft.com/office/powerpoint/2010/main" val="178144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13464-42F3-0062-1D6A-573FA31D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Audit and Feedbacksysteme- KI?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A25FC5-C660-70A6-E82B-636BD11E1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Qualitätssiegel Geriatrie (BV Geriatrie)</a:t>
            </a:r>
          </a:p>
          <a:p>
            <a:r>
              <a:rPr lang="de-AT" dirty="0"/>
              <a:t>KTQ (Kooperation für Transparenz im Gesundheitswesen)</a:t>
            </a:r>
          </a:p>
          <a:p>
            <a:r>
              <a:rPr lang="de-AT" dirty="0" err="1"/>
              <a:t>interRAI</a:t>
            </a:r>
            <a:endParaRPr lang="de-AT" dirty="0"/>
          </a:p>
          <a:p>
            <a:r>
              <a:rPr lang="de-AT" dirty="0"/>
              <a:t>A&amp;F</a:t>
            </a:r>
          </a:p>
          <a:p>
            <a:pPr lvl="1"/>
            <a:r>
              <a:rPr lang="de-AT" dirty="0"/>
              <a:t>Entlassungsmanagement</a:t>
            </a:r>
          </a:p>
          <a:p>
            <a:pPr lvl="1"/>
            <a:r>
              <a:rPr lang="de-AT" dirty="0" err="1"/>
              <a:t>Antibiotic</a:t>
            </a:r>
            <a:r>
              <a:rPr lang="de-AT" dirty="0"/>
              <a:t> Stewardship</a:t>
            </a:r>
          </a:p>
          <a:p>
            <a:pPr lvl="1"/>
            <a:r>
              <a:rPr lang="de-AT" b="1" dirty="0"/>
              <a:t>Webbasierte Feedbacksysteme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9BBC88-0F6F-086A-82D2-B681D00E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13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353662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5787A-21DC-B7F0-6AA1-94EBBFFE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Joanneum Research - HEALTH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B504D4-7373-9628-ACCC-51CD7BC48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14</a:t>
            </a:fld>
            <a:endParaRPr lang="de-AT" altLang="de-DE" sz="12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4D9C8C-1641-3E35-4809-A346E532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51" y="1805622"/>
            <a:ext cx="9167851" cy="47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2101-48F4-BA9E-3292-667081494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Publikationen">
            <a:extLst>
              <a:ext uri="{FF2B5EF4-FFF2-40B4-BE49-F238E27FC236}">
                <a16:creationId xmlns:a16="http://schemas.microsoft.com/office/drawing/2014/main" id="{1C681F57-4CF3-0D8C-D0E5-6FBF551B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5805488"/>
            <a:ext cx="23764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>
            <a:extLst>
              <a:ext uri="{FF2B5EF4-FFF2-40B4-BE49-F238E27FC236}">
                <a16:creationId xmlns:a16="http://schemas.microsoft.com/office/drawing/2014/main" id="{7DB1F3FF-72CE-3CF4-DEF6-994FD4A25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de-AT" altLang="de-DE" dirty="0"/>
            </a:br>
            <a:r>
              <a:rPr lang="de-AT" altLang="de-DE" dirty="0"/>
              <a:t>aktualisierte Evidenzlage…….</a:t>
            </a:r>
            <a:br>
              <a:rPr lang="de-AT" altLang="de-DE" dirty="0"/>
            </a:br>
            <a:endParaRPr lang="de-AT" altLang="de-DE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61B8B5A-8B28-2C01-252A-92853BE847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484313"/>
            <a:ext cx="7162800" cy="49688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de-AT" sz="1800" dirty="0"/>
              <a:t>Multidisziplinäre Versorgungsmodelle</a:t>
            </a:r>
          </a:p>
          <a:p>
            <a:pPr lvl="2">
              <a:lnSpc>
                <a:spcPct val="80000"/>
              </a:lnSpc>
              <a:defRPr/>
            </a:pPr>
            <a:r>
              <a:rPr lang="de-DE" sz="1200" dirty="0" err="1"/>
              <a:t>Reduced</a:t>
            </a:r>
            <a:r>
              <a:rPr lang="de-DE" sz="1200" dirty="0"/>
              <a:t> </a:t>
            </a:r>
            <a:r>
              <a:rPr lang="de-DE" sz="1200" dirty="0" err="1"/>
              <a:t>Mortality</a:t>
            </a:r>
            <a:r>
              <a:rPr lang="de-DE" sz="1200" dirty="0"/>
              <a:t> in </a:t>
            </a:r>
            <a:r>
              <a:rPr lang="de-DE" sz="1200" dirty="0" err="1"/>
              <a:t>Treating</a:t>
            </a:r>
            <a:r>
              <a:rPr lang="de-DE" sz="1200" dirty="0"/>
              <a:t> </a:t>
            </a:r>
            <a:r>
              <a:rPr lang="de-DE" sz="1200" dirty="0" err="1"/>
              <a:t>Acutely</a:t>
            </a:r>
            <a:r>
              <a:rPr lang="de-DE" sz="1200" dirty="0"/>
              <a:t> Sick, </a:t>
            </a:r>
            <a:r>
              <a:rPr lang="de-DE" sz="1200" dirty="0" err="1"/>
              <a:t>Frail</a:t>
            </a:r>
            <a:r>
              <a:rPr lang="de-DE" sz="1200" dirty="0"/>
              <a:t> </a:t>
            </a:r>
            <a:r>
              <a:rPr lang="de-DE" sz="1200" dirty="0" err="1"/>
              <a:t>Older</a:t>
            </a:r>
            <a:r>
              <a:rPr lang="de-DE" sz="1200" dirty="0"/>
              <a:t> </a:t>
            </a:r>
            <a:r>
              <a:rPr lang="de-DE" sz="1200" dirty="0" err="1"/>
              <a:t>Patients</a:t>
            </a:r>
            <a:r>
              <a:rPr lang="de-DE" sz="1200" dirty="0"/>
              <a:t> in a </a:t>
            </a:r>
            <a:r>
              <a:rPr lang="de-DE" sz="1200" dirty="0" err="1"/>
              <a:t>Geriatric</a:t>
            </a:r>
            <a:r>
              <a:rPr lang="de-DE" sz="1200" dirty="0"/>
              <a:t> Evaluation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Mangement</a:t>
            </a:r>
            <a:r>
              <a:rPr lang="de-DE" sz="1200" dirty="0"/>
              <a:t> Unit. A </a:t>
            </a:r>
            <a:r>
              <a:rPr lang="de-DE" sz="1200" dirty="0" err="1"/>
              <a:t>Prospective</a:t>
            </a:r>
            <a:r>
              <a:rPr lang="de-DE" sz="1200" dirty="0"/>
              <a:t> </a:t>
            </a:r>
            <a:r>
              <a:rPr lang="de-DE" sz="1200" dirty="0" err="1"/>
              <a:t>Randomized</a:t>
            </a:r>
            <a:r>
              <a:rPr lang="de-DE" sz="1200" dirty="0"/>
              <a:t> </a:t>
            </a:r>
            <a:r>
              <a:rPr lang="de-DE" sz="1200" dirty="0" err="1"/>
              <a:t>Trial.Saltvedt</a:t>
            </a:r>
            <a:r>
              <a:rPr lang="de-DE" sz="1200" dirty="0"/>
              <a:t> et al., JAGS, Vol. 50, </a:t>
            </a:r>
            <a:r>
              <a:rPr lang="de-DE" sz="1200" dirty="0" err="1"/>
              <a:t>No</a:t>
            </a:r>
            <a:r>
              <a:rPr lang="de-DE" sz="1200" dirty="0"/>
              <a:t> 5, May 2002:792</a:t>
            </a:r>
            <a:r>
              <a:rPr lang="de-AT" sz="1200" dirty="0"/>
              <a:t>-8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/>
              <a:t>NZHTA/ NZ 2004 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/>
              <a:t>HTA Newsletter 2/2006 Akutgeriatrie, Evaluation medizinischer Interventionen, C. Wild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 err="1"/>
              <a:t>Effectiveness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</a:t>
            </a:r>
            <a:r>
              <a:rPr lang="de-AT" sz="1200" dirty="0" err="1"/>
              <a:t>acute</a:t>
            </a:r>
            <a:r>
              <a:rPr lang="de-AT" sz="1200" dirty="0"/>
              <a:t> </a:t>
            </a:r>
            <a:r>
              <a:rPr lang="de-AT" sz="1200" dirty="0" err="1"/>
              <a:t>geriatric</a:t>
            </a:r>
            <a:r>
              <a:rPr lang="de-AT" sz="1200" dirty="0"/>
              <a:t> </a:t>
            </a:r>
            <a:r>
              <a:rPr lang="de-AT" sz="1200" dirty="0" err="1"/>
              <a:t>units</a:t>
            </a:r>
            <a:r>
              <a:rPr lang="de-AT" sz="1200" dirty="0"/>
              <a:t> on </a:t>
            </a:r>
            <a:r>
              <a:rPr lang="de-AT" sz="1200" dirty="0" err="1"/>
              <a:t>functional</a:t>
            </a:r>
            <a:r>
              <a:rPr lang="de-AT" sz="1200" dirty="0"/>
              <a:t> </a:t>
            </a:r>
            <a:r>
              <a:rPr lang="de-AT" sz="1200" dirty="0" err="1"/>
              <a:t>decline</a:t>
            </a:r>
            <a:r>
              <a:rPr lang="de-AT" sz="1200" dirty="0"/>
              <a:t>, </a:t>
            </a:r>
            <a:r>
              <a:rPr lang="de-AT" sz="1200" dirty="0" err="1"/>
              <a:t>living</a:t>
            </a:r>
            <a:r>
              <a:rPr lang="de-AT" sz="1200" dirty="0"/>
              <a:t> </a:t>
            </a:r>
            <a:r>
              <a:rPr lang="de-AT" sz="1200" dirty="0" err="1"/>
              <a:t>at</a:t>
            </a:r>
            <a:r>
              <a:rPr lang="de-AT" sz="1200" dirty="0"/>
              <a:t> </a:t>
            </a:r>
            <a:r>
              <a:rPr lang="de-AT" sz="1200" dirty="0" err="1"/>
              <a:t>home</a:t>
            </a:r>
            <a:r>
              <a:rPr lang="de-AT" sz="1200" dirty="0"/>
              <a:t>, </a:t>
            </a:r>
            <a:r>
              <a:rPr lang="de-AT" sz="1200" dirty="0" err="1"/>
              <a:t>and</a:t>
            </a:r>
            <a:r>
              <a:rPr lang="de-AT" sz="1200" dirty="0"/>
              <a:t> </a:t>
            </a:r>
            <a:r>
              <a:rPr lang="de-AT" sz="1200" dirty="0" err="1"/>
              <a:t>case</a:t>
            </a:r>
            <a:r>
              <a:rPr lang="de-AT" sz="1200" dirty="0"/>
              <a:t> </a:t>
            </a:r>
            <a:r>
              <a:rPr lang="de-AT" sz="1200" dirty="0" err="1"/>
              <a:t>fatality</a:t>
            </a:r>
            <a:r>
              <a:rPr lang="de-AT" sz="1200" dirty="0"/>
              <a:t> </a:t>
            </a:r>
            <a:r>
              <a:rPr lang="de-AT" sz="1200" dirty="0" err="1"/>
              <a:t>among</a:t>
            </a:r>
            <a:r>
              <a:rPr lang="de-AT" sz="1200" dirty="0"/>
              <a:t> </a:t>
            </a:r>
            <a:r>
              <a:rPr lang="de-AT" sz="1200" dirty="0" err="1"/>
              <a:t>older</a:t>
            </a:r>
            <a:r>
              <a:rPr lang="de-AT" sz="1200" dirty="0"/>
              <a:t> </a:t>
            </a:r>
            <a:r>
              <a:rPr lang="de-AT" sz="1200" dirty="0" err="1"/>
              <a:t>patients</a:t>
            </a:r>
            <a:r>
              <a:rPr lang="de-AT" sz="1200" dirty="0"/>
              <a:t> </a:t>
            </a:r>
            <a:r>
              <a:rPr lang="de-AT" sz="1200" dirty="0" err="1"/>
              <a:t>admitted</a:t>
            </a:r>
            <a:r>
              <a:rPr lang="de-AT" sz="1200" dirty="0"/>
              <a:t> </a:t>
            </a:r>
            <a:r>
              <a:rPr lang="de-AT" sz="1200" dirty="0" err="1"/>
              <a:t>to</a:t>
            </a:r>
            <a:r>
              <a:rPr lang="de-AT" sz="1200" dirty="0"/>
              <a:t> </a:t>
            </a:r>
            <a:r>
              <a:rPr lang="de-AT" sz="1200" dirty="0" err="1"/>
              <a:t>hospital</a:t>
            </a:r>
            <a:r>
              <a:rPr lang="de-AT" sz="1200" dirty="0"/>
              <a:t> </a:t>
            </a:r>
            <a:r>
              <a:rPr lang="de-AT" sz="1200" dirty="0" err="1"/>
              <a:t>for</a:t>
            </a:r>
            <a:r>
              <a:rPr lang="de-AT" sz="1200" dirty="0"/>
              <a:t> </a:t>
            </a:r>
            <a:r>
              <a:rPr lang="de-AT" sz="1200" dirty="0" err="1"/>
              <a:t>acute</a:t>
            </a:r>
            <a:r>
              <a:rPr lang="de-AT" sz="1200" dirty="0"/>
              <a:t> </a:t>
            </a:r>
            <a:r>
              <a:rPr lang="de-AT" sz="1200" dirty="0" err="1"/>
              <a:t>medical</a:t>
            </a:r>
            <a:r>
              <a:rPr lang="de-AT" sz="1200" dirty="0"/>
              <a:t> </a:t>
            </a:r>
            <a:r>
              <a:rPr lang="de-AT" sz="1200" dirty="0" err="1"/>
              <a:t>disorders</a:t>
            </a:r>
            <a:r>
              <a:rPr lang="de-AT" sz="1200" dirty="0"/>
              <a:t>: meta-analysis  Juan J </a:t>
            </a:r>
            <a:r>
              <a:rPr lang="de-AT" sz="1200" dirty="0" err="1"/>
              <a:t>Baztán</a:t>
            </a:r>
            <a:r>
              <a:rPr lang="de-AT" sz="1200" dirty="0"/>
              <a:t> et al., BMJ 2009;338:b50 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b="1" dirty="0" err="1"/>
              <a:t>Comprehensive</a:t>
            </a:r>
            <a:r>
              <a:rPr lang="de-AT" sz="1200" b="1" dirty="0"/>
              <a:t> </a:t>
            </a:r>
            <a:r>
              <a:rPr lang="de-AT" sz="1200" b="1" dirty="0" err="1"/>
              <a:t>geriatric</a:t>
            </a:r>
            <a:r>
              <a:rPr lang="de-AT" sz="1200" b="1" dirty="0"/>
              <a:t> </a:t>
            </a:r>
            <a:r>
              <a:rPr lang="de-AT" sz="1200" b="1" dirty="0" err="1"/>
              <a:t>assessment</a:t>
            </a:r>
            <a:r>
              <a:rPr lang="de-AT" sz="1200" b="1" dirty="0"/>
              <a:t> </a:t>
            </a:r>
            <a:r>
              <a:rPr lang="de-AT" sz="1200" b="1" dirty="0" err="1"/>
              <a:t>for</a:t>
            </a:r>
            <a:r>
              <a:rPr lang="de-AT" sz="1200" b="1" dirty="0"/>
              <a:t> </a:t>
            </a:r>
            <a:r>
              <a:rPr lang="de-AT" sz="1200" b="1" dirty="0" err="1"/>
              <a:t>older</a:t>
            </a:r>
            <a:r>
              <a:rPr lang="de-AT" sz="1200" b="1" dirty="0"/>
              <a:t> </a:t>
            </a:r>
            <a:r>
              <a:rPr lang="de-AT" sz="1200" b="1" dirty="0" err="1"/>
              <a:t>adults</a:t>
            </a:r>
            <a:r>
              <a:rPr lang="de-AT" sz="1200" b="1" dirty="0"/>
              <a:t> </a:t>
            </a:r>
            <a:r>
              <a:rPr lang="de-AT" sz="1200" b="1" dirty="0" err="1"/>
              <a:t>admitted</a:t>
            </a:r>
            <a:r>
              <a:rPr lang="de-AT" sz="1200" b="1" dirty="0"/>
              <a:t> </a:t>
            </a:r>
            <a:r>
              <a:rPr lang="de-AT" sz="1200" b="1" dirty="0" err="1"/>
              <a:t>to</a:t>
            </a:r>
            <a:r>
              <a:rPr lang="de-AT" sz="1200" b="1" dirty="0"/>
              <a:t> </a:t>
            </a:r>
            <a:r>
              <a:rPr lang="de-AT" sz="1200" b="1" dirty="0" err="1"/>
              <a:t>hospital</a:t>
            </a:r>
            <a:r>
              <a:rPr lang="de-AT" sz="1200" b="1" dirty="0"/>
              <a:t> (Review), Ellis G, Whitehead MA, O‘Neill D, Langhorne P, Robinson D, </a:t>
            </a:r>
            <a:r>
              <a:rPr lang="de-AT" sz="1200" b="1" dirty="0" err="1"/>
              <a:t>Cochrane</a:t>
            </a:r>
            <a:r>
              <a:rPr lang="de-AT" sz="1200" b="1" dirty="0"/>
              <a:t> Review, 2011. </a:t>
            </a:r>
          </a:p>
          <a:p>
            <a:pPr lvl="2">
              <a:lnSpc>
                <a:spcPct val="80000"/>
              </a:lnSpc>
              <a:defRPr/>
            </a:pPr>
            <a:r>
              <a:rPr lang="de-DE" sz="1200" b="1" dirty="0" err="1"/>
              <a:t>Prestmo</a:t>
            </a:r>
            <a:r>
              <a:rPr lang="de-DE" sz="1200" b="1" dirty="0"/>
              <a:t> et al, Lancet 2015 </a:t>
            </a:r>
            <a:r>
              <a:rPr lang="de-DE" sz="1200" b="1" dirty="0" err="1"/>
              <a:t>Comprehensive</a:t>
            </a:r>
            <a:r>
              <a:rPr lang="de-DE" sz="1200" b="1" dirty="0"/>
              <a:t> Care </a:t>
            </a:r>
            <a:r>
              <a:rPr lang="de-DE" sz="1200" b="1" dirty="0" err="1"/>
              <a:t>for</a:t>
            </a:r>
            <a:r>
              <a:rPr lang="de-DE" sz="1200" b="1" dirty="0"/>
              <a:t> </a:t>
            </a:r>
            <a:r>
              <a:rPr lang="de-DE" sz="1200" b="1" dirty="0" err="1"/>
              <a:t>Patients</a:t>
            </a:r>
            <a:r>
              <a:rPr lang="de-DE" sz="1200" b="1" dirty="0"/>
              <a:t>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hipfractures</a:t>
            </a:r>
            <a:endParaRPr lang="de-AT" sz="1200" b="1" dirty="0"/>
          </a:p>
          <a:p>
            <a:pPr lvl="2">
              <a:lnSpc>
                <a:spcPct val="80000"/>
              </a:lnSpc>
              <a:defRPr/>
            </a:pPr>
            <a:endParaRPr lang="de-DE" sz="1200" dirty="0"/>
          </a:p>
          <a:p>
            <a:pPr>
              <a:lnSpc>
                <a:spcPct val="80000"/>
              </a:lnSpc>
              <a:defRPr/>
            </a:pPr>
            <a:r>
              <a:rPr lang="de-AT" sz="1800" dirty="0"/>
              <a:t>Risiko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 err="1"/>
              <a:t>Predicting</a:t>
            </a:r>
            <a:r>
              <a:rPr lang="de-AT" sz="1200" dirty="0"/>
              <a:t> </a:t>
            </a:r>
            <a:r>
              <a:rPr lang="de-AT" sz="1200" dirty="0" err="1"/>
              <a:t>the</a:t>
            </a:r>
            <a:r>
              <a:rPr lang="de-AT" sz="1200" dirty="0"/>
              <a:t> </a:t>
            </a:r>
            <a:r>
              <a:rPr lang="de-AT" sz="1200" dirty="0" err="1"/>
              <a:t>risk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</a:t>
            </a:r>
            <a:r>
              <a:rPr lang="de-AT" sz="1200" dirty="0" err="1"/>
              <a:t>hospital</a:t>
            </a:r>
            <a:r>
              <a:rPr lang="de-AT" sz="1200" dirty="0"/>
              <a:t> </a:t>
            </a:r>
            <a:r>
              <a:rPr lang="de-AT" sz="1200" dirty="0" err="1"/>
              <a:t>admission</a:t>
            </a:r>
            <a:r>
              <a:rPr lang="de-AT" sz="1200" dirty="0"/>
              <a:t> in </a:t>
            </a:r>
            <a:r>
              <a:rPr lang="de-AT" sz="1200" dirty="0" err="1"/>
              <a:t>older</a:t>
            </a:r>
            <a:r>
              <a:rPr lang="de-AT" sz="1200" dirty="0"/>
              <a:t> </a:t>
            </a:r>
            <a:r>
              <a:rPr lang="de-AT" sz="1200" dirty="0" err="1"/>
              <a:t>persons</a:t>
            </a:r>
            <a:r>
              <a:rPr lang="de-AT" sz="1200" dirty="0"/>
              <a:t> – </a:t>
            </a:r>
            <a:r>
              <a:rPr lang="de-AT" sz="1200" dirty="0" err="1"/>
              <a:t>validation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a </a:t>
            </a:r>
            <a:r>
              <a:rPr lang="de-AT" sz="1200" dirty="0" err="1"/>
              <a:t>brief</a:t>
            </a:r>
            <a:r>
              <a:rPr lang="de-AT" sz="1200" dirty="0"/>
              <a:t> </a:t>
            </a:r>
            <a:r>
              <a:rPr lang="de-AT" sz="1200" dirty="0" err="1"/>
              <a:t>self-administered</a:t>
            </a:r>
            <a:r>
              <a:rPr lang="de-AT" sz="1200" dirty="0"/>
              <a:t> </a:t>
            </a:r>
            <a:r>
              <a:rPr lang="de-AT" sz="1200" dirty="0" err="1"/>
              <a:t>questionnaire</a:t>
            </a:r>
            <a:r>
              <a:rPr lang="de-AT" sz="1200" dirty="0"/>
              <a:t> in </a:t>
            </a:r>
            <a:r>
              <a:rPr lang="de-AT" sz="1200" dirty="0" err="1"/>
              <a:t>three</a:t>
            </a:r>
            <a:r>
              <a:rPr lang="de-AT" sz="1200" dirty="0"/>
              <a:t> European countries, Wagner et al. JAGS, 54:1271-1276, 2006 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/>
              <a:t>Early Markers </a:t>
            </a:r>
            <a:r>
              <a:rPr lang="de-AT" sz="1200" dirty="0" err="1"/>
              <a:t>of</a:t>
            </a:r>
            <a:r>
              <a:rPr lang="de-AT" sz="1200" dirty="0"/>
              <a:t> </a:t>
            </a:r>
            <a:r>
              <a:rPr lang="de-AT" sz="1200" dirty="0" err="1"/>
              <a:t>Prolonged</a:t>
            </a:r>
            <a:r>
              <a:rPr lang="de-AT" sz="1200" dirty="0"/>
              <a:t> Hospital </a:t>
            </a:r>
            <a:r>
              <a:rPr lang="de-AT" sz="1200" dirty="0" err="1"/>
              <a:t>Stays</a:t>
            </a:r>
            <a:r>
              <a:rPr lang="de-AT" sz="1200" dirty="0"/>
              <a:t> in </a:t>
            </a:r>
            <a:r>
              <a:rPr lang="de-AT" sz="1200" dirty="0" err="1"/>
              <a:t>Older</a:t>
            </a:r>
            <a:r>
              <a:rPr lang="de-AT" sz="1200" dirty="0"/>
              <a:t> People: A </a:t>
            </a:r>
            <a:r>
              <a:rPr lang="de-AT" sz="1200" dirty="0" err="1"/>
              <a:t>Prospective</a:t>
            </a:r>
            <a:r>
              <a:rPr lang="de-AT" sz="1200" dirty="0"/>
              <a:t>, </a:t>
            </a:r>
            <a:r>
              <a:rPr lang="de-AT" sz="1200" dirty="0" err="1"/>
              <a:t>Mulitcenter</a:t>
            </a:r>
            <a:r>
              <a:rPr lang="de-AT" sz="1200" dirty="0"/>
              <a:t> Study </a:t>
            </a:r>
            <a:r>
              <a:rPr lang="de-AT" sz="1200" dirty="0" err="1"/>
              <a:t>of</a:t>
            </a:r>
            <a:r>
              <a:rPr lang="de-AT" sz="1200" dirty="0"/>
              <a:t> 908 </a:t>
            </a:r>
            <a:r>
              <a:rPr lang="de-AT" sz="1200" dirty="0" err="1"/>
              <a:t>Inpatients</a:t>
            </a:r>
            <a:r>
              <a:rPr lang="de-AT" sz="1200" dirty="0"/>
              <a:t> in French </a:t>
            </a:r>
            <a:r>
              <a:rPr lang="de-AT" sz="1200" dirty="0" err="1"/>
              <a:t>Acute</a:t>
            </a:r>
            <a:r>
              <a:rPr lang="de-AT" sz="1200" dirty="0"/>
              <a:t> Hospitals, Lang et al. JAGS, 54: 1031-1039, 2006</a:t>
            </a:r>
          </a:p>
          <a:p>
            <a:pPr>
              <a:lnSpc>
                <a:spcPct val="80000"/>
              </a:lnSpc>
              <a:defRPr/>
            </a:pPr>
            <a:r>
              <a:rPr lang="de-AT" sz="1800" dirty="0"/>
              <a:t>Qualitätsindikatoren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 err="1"/>
              <a:t>Developing</a:t>
            </a:r>
            <a:r>
              <a:rPr lang="de-AT" sz="1200" dirty="0"/>
              <a:t> Quality </a:t>
            </a:r>
            <a:r>
              <a:rPr lang="de-AT" sz="1200" dirty="0" err="1"/>
              <a:t>Indicators</a:t>
            </a:r>
            <a:r>
              <a:rPr lang="de-AT" sz="1200" dirty="0"/>
              <a:t> </a:t>
            </a:r>
            <a:r>
              <a:rPr lang="de-AT" sz="1200" dirty="0" err="1"/>
              <a:t>for</a:t>
            </a:r>
            <a:r>
              <a:rPr lang="de-AT" sz="1200" dirty="0"/>
              <a:t> </a:t>
            </a:r>
            <a:r>
              <a:rPr lang="de-AT" sz="1200" dirty="0" err="1"/>
              <a:t>Elderly</a:t>
            </a:r>
            <a:r>
              <a:rPr lang="de-AT" sz="1200" dirty="0"/>
              <a:t> </a:t>
            </a:r>
            <a:r>
              <a:rPr lang="de-AT" sz="1200" dirty="0" err="1"/>
              <a:t>Patients</a:t>
            </a:r>
            <a:r>
              <a:rPr lang="de-AT" sz="1200" dirty="0"/>
              <a:t> </a:t>
            </a:r>
            <a:r>
              <a:rPr lang="de-AT" sz="1200" dirty="0" err="1"/>
              <a:t>undergoing</a:t>
            </a:r>
            <a:r>
              <a:rPr lang="de-AT" sz="1200" dirty="0"/>
              <a:t> abdominal </a:t>
            </a:r>
            <a:r>
              <a:rPr lang="de-AT" sz="1200" dirty="0" err="1"/>
              <a:t>surgery</a:t>
            </a:r>
            <a:r>
              <a:rPr lang="de-AT" sz="1200" dirty="0"/>
              <a:t>, </a:t>
            </a:r>
            <a:r>
              <a:rPr lang="de-AT" sz="1200" dirty="0" err="1"/>
              <a:t>McGory</a:t>
            </a:r>
            <a:r>
              <a:rPr lang="de-AT" sz="1200" dirty="0"/>
              <a:t> et al. J Am </a:t>
            </a:r>
            <a:r>
              <a:rPr lang="de-AT" sz="1200" dirty="0" err="1"/>
              <a:t>Coll</a:t>
            </a:r>
            <a:r>
              <a:rPr lang="de-AT" sz="1200" dirty="0"/>
              <a:t> </a:t>
            </a:r>
            <a:r>
              <a:rPr lang="de-AT" sz="1200" dirty="0" err="1"/>
              <a:t>Surg</a:t>
            </a:r>
            <a:r>
              <a:rPr lang="de-AT" sz="1200" dirty="0"/>
              <a:t> 2005 </a:t>
            </a:r>
          </a:p>
          <a:p>
            <a:pPr>
              <a:lnSpc>
                <a:spcPct val="80000"/>
              </a:lnSpc>
              <a:defRPr/>
            </a:pPr>
            <a:r>
              <a:rPr lang="de-AT" sz="1800" dirty="0"/>
              <a:t>Geriatrische Syndrome</a:t>
            </a:r>
          </a:p>
          <a:p>
            <a:pPr lvl="2">
              <a:lnSpc>
                <a:spcPct val="80000"/>
              </a:lnSpc>
              <a:defRPr/>
            </a:pPr>
            <a:r>
              <a:rPr lang="de-AT" sz="1200" dirty="0" err="1"/>
              <a:t>Geriatric</a:t>
            </a:r>
            <a:r>
              <a:rPr lang="de-AT" sz="1200" dirty="0"/>
              <a:t> </a:t>
            </a:r>
            <a:r>
              <a:rPr lang="de-AT" sz="1200" dirty="0" err="1"/>
              <a:t>Syndromes</a:t>
            </a:r>
            <a:r>
              <a:rPr lang="de-AT" sz="1200" dirty="0"/>
              <a:t>: Clinical, Research, </a:t>
            </a:r>
            <a:r>
              <a:rPr lang="de-AT" sz="1200" dirty="0" err="1"/>
              <a:t>and</a:t>
            </a:r>
            <a:r>
              <a:rPr lang="de-AT" sz="1200" dirty="0"/>
              <a:t> </a:t>
            </a:r>
            <a:r>
              <a:rPr lang="de-AT" sz="1200" dirty="0" err="1"/>
              <a:t>Policy</a:t>
            </a:r>
            <a:r>
              <a:rPr lang="de-AT" sz="1200" dirty="0"/>
              <a:t> </a:t>
            </a:r>
            <a:r>
              <a:rPr lang="de-AT" sz="1200" dirty="0" err="1"/>
              <a:t>Implications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a Core </a:t>
            </a:r>
            <a:r>
              <a:rPr lang="de-AT" sz="1200" dirty="0" err="1"/>
              <a:t>Geriatric</a:t>
            </a:r>
            <a:r>
              <a:rPr lang="de-AT" sz="1200" dirty="0"/>
              <a:t> </a:t>
            </a:r>
            <a:r>
              <a:rPr lang="de-AT" sz="1200" dirty="0" err="1"/>
              <a:t>Concept</a:t>
            </a:r>
            <a:r>
              <a:rPr lang="de-AT" sz="1200" dirty="0"/>
              <a:t>, </a:t>
            </a:r>
            <a:r>
              <a:rPr lang="de-AT" sz="1200" dirty="0" err="1"/>
              <a:t>Inouye</a:t>
            </a:r>
            <a:r>
              <a:rPr lang="de-AT" sz="1200" dirty="0"/>
              <a:t> et al. JAGS 55:780–791, 2007</a:t>
            </a:r>
          </a:p>
          <a:p>
            <a:pPr lvl="1">
              <a:lnSpc>
                <a:spcPct val="80000"/>
              </a:lnSpc>
              <a:defRPr/>
            </a:pPr>
            <a:endParaRPr lang="de-AT" sz="1000" dirty="0"/>
          </a:p>
          <a:p>
            <a:pPr lvl="2">
              <a:lnSpc>
                <a:spcPct val="80000"/>
              </a:lnSpc>
              <a:defRPr/>
            </a:pPr>
            <a:endParaRPr lang="de-AT" sz="1050" dirty="0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47886C1B-93E2-DD8A-B51A-61B8514DE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AT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A20341-95BC-D831-C8CB-E0B07F55C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32646"/>
            <a:ext cx="2088232" cy="15735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FA08AE-E606-04BF-DBF6-E99D26B45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0367">
            <a:off x="3194467" y="1996154"/>
            <a:ext cx="5304142" cy="261329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6DE1752-3D49-EDCB-9054-1A5B8404A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39074">
            <a:off x="546982" y="3143874"/>
            <a:ext cx="4615871" cy="24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8BE3A-3BFC-E6CE-5A58-8B57F3F2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Hofgastein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A9B1B2-EB3B-0F6A-B887-15971459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16</a:t>
            </a:fld>
            <a:endParaRPr lang="de-AT" altLang="de-DE" sz="12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162043-D0C8-BCC2-A37D-19A46433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7" y="1412776"/>
            <a:ext cx="8404745" cy="526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BBAF-856C-C018-496C-60A22C2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6632" y="-298426"/>
            <a:ext cx="12961439" cy="3007345"/>
          </a:xfrm>
        </p:spPr>
        <p:txBody>
          <a:bodyPr/>
          <a:lstStyle/>
          <a:p>
            <a:r>
              <a:rPr lang="de-AT" dirty="0"/>
              <a:t>Webbasierte Feedbacksysteme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49E17E-B06D-18D5-173B-3BA82CFCD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95" y="1558925"/>
            <a:ext cx="7772400" cy="4752975"/>
          </a:xfrm>
        </p:spPr>
        <p:txBody>
          <a:bodyPr/>
          <a:lstStyle/>
          <a:p>
            <a:r>
              <a:rPr lang="de-AT" dirty="0" err="1"/>
              <a:t>Effects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audit</a:t>
            </a:r>
            <a:r>
              <a:rPr lang="de-AT" dirty="0"/>
              <a:t> and </a:t>
            </a:r>
            <a:r>
              <a:rPr lang="de-AT" dirty="0" err="1"/>
              <a:t>feedback</a:t>
            </a:r>
            <a:r>
              <a:rPr lang="de-AT" dirty="0"/>
              <a:t> on professional </a:t>
            </a:r>
            <a:r>
              <a:rPr lang="de-AT" dirty="0" err="1"/>
              <a:t>practice</a:t>
            </a:r>
            <a:r>
              <a:rPr lang="de-AT" dirty="0"/>
              <a:t> in </a:t>
            </a:r>
            <a:r>
              <a:rPr lang="de-AT" dirty="0" err="1"/>
              <a:t>Geriatric</a:t>
            </a:r>
            <a:r>
              <a:rPr lang="de-AT" dirty="0"/>
              <a:t> Medicine </a:t>
            </a:r>
            <a:r>
              <a:rPr lang="de-AT" sz="1800" dirty="0" err="1"/>
              <a:t>C.König</a:t>
            </a:r>
            <a:r>
              <a:rPr lang="de-AT" sz="1800" dirty="0"/>
              <a:t> et al. 2013</a:t>
            </a:r>
          </a:p>
          <a:p>
            <a:r>
              <a:rPr lang="de-AT" sz="2800" dirty="0">
                <a:hlinkClick r:id="rId2"/>
              </a:rPr>
              <a:t>https://share.google/jzDCEiFOInuqwxuvq</a:t>
            </a:r>
            <a:endParaRPr lang="de-AT" sz="2800" dirty="0"/>
          </a:p>
          <a:p>
            <a:r>
              <a:rPr lang="de-AT" dirty="0" err="1"/>
              <a:t>Findings</a:t>
            </a:r>
            <a:r>
              <a:rPr lang="de-AT" dirty="0"/>
              <a:t>:</a:t>
            </a:r>
          </a:p>
          <a:p>
            <a:pPr lvl="1"/>
            <a:r>
              <a:rPr lang="en-US" i="1" dirty="0"/>
              <a:t>…..the compliance with desired professional practice as indicated by the increased completion rate of geriatric assessment tests rose considerably.</a:t>
            </a:r>
            <a:endParaRPr lang="de-AT" i="1" dirty="0"/>
          </a:p>
          <a:p>
            <a:pPr lvl="1"/>
            <a:endParaRPr lang="de-AT" sz="800" u="sn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2FB43C-E85F-00E3-5200-0055BD69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17</a:t>
            </a:fld>
            <a:endParaRPr lang="de-AT" altLang="de-DE" sz="1200"/>
          </a:p>
        </p:txBody>
      </p:sp>
      <p:pic>
        <p:nvPicPr>
          <p:cNvPr id="1026" name="Picture 2" descr="Go to journal home page - European Geriatric Medicine">
            <a:extLst>
              <a:ext uri="{FF2B5EF4-FFF2-40B4-BE49-F238E27FC236}">
                <a16:creationId xmlns:a16="http://schemas.microsoft.com/office/drawing/2014/main" id="{6C437455-5206-F0CD-3794-89FAC973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75696"/>
            <a:ext cx="1400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88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1838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19638"/>
            <a:ext cx="178435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500438"/>
            <a:ext cx="41624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447800"/>
            <a:ext cx="57435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666875"/>
            <a:ext cx="57435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V="1">
            <a:off x="4211638" y="4652963"/>
            <a:ext cx="2952750" cy="746125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20938"/>
            <a:ext cx="5029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7F91D-324B-3783-B5BE-23232E03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Doppelseitiger Bogen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3DAF80-7E2A-02F1-0B3B-270392637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Noch einfügen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C19AC-25E0-E519-9F85-6FF24EB5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19</a:t>
            </a:fld>
            <a:endParaRPr lang="de-AT" altLang="de-DE" sz="12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47306D-9EC6-EF3F-DD91-87666835E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" y="104266"/>
            <a:ext cx="4568717" cy="64933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EB317F-3447-5609-46A7-BA2DA56A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8250"/>
            <a:ext cx="4572000" cy="64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1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1AD28-2DF2-E773-2948-4A3C9E84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980727"/>
            <a:ext cx="9324527" cy="711547"/>
          </a:xfrm>
        </p:spPr>
        <p:txBody>
          <a:bodyPr/>
          <a:lstStyle/>
          <a:p>
            <a:br>
              <a:rPr lang="de-AT" dirty="0"/>
            </a:br>
            <a:r>
              <a:rPr lang="de-AT" sz="3200" dirty="0"/>
              <a:t>..aus der österreichischen </a:t>
            </a:r>
            <a:r>
              <a:rPr lang="de-AT" sz="3200" dirty="0" err="1"/>
              <a:t>Geriatrieküche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464EC0-5D03-BCE8-50B1-E4DB29059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A98061-2ABD-3BB1-B712-5EB02C36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2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1C035C-45D2-40FD-288F-C59A65D12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240" y="1772816"/>
            <a:ext cx="8886223" cy="485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Joanneum Research - EIT Manufacturing">
            <a:extLst>
              <a:ext uri="{FF2B5EF4-FFF2-40B4-BE49-F238E27FC236}">
                <a16:creationId xmlns:a16="http://schemas.microsoft.com/office/drawing/2014/main" id="{AA13F7E4-1F3F-8D6B-B4F3-9D9096DB8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08" y="763240"/>
            <a:ext cx="1728192" cy="5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ADL, </a:t>
            </a:r>
            <a:r>
              <a:rPr lang="de-DE" b="1" dirty="0" err="1"/>
              <a:t>Tinetti</a:t>
            </a:r>
            <a:r>
              <a:rPr lang="de-DE" b="1" dirty="0"/>
              <a:t>, </a:t>
            </a:r>
            <a:r>
              <a:rPr lang="de-DE" b="1" dirty="0" err="1"/>
              <a:t>TuG</a:t>
            </a:r>
            <a:r>
              <a:rPr lang="de-DE" b="1" dirty="0"/>
              <a:t>, SPPB etc………</a:t>
            </a:r>
            <a:endParaRPr lang="de-AT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3080"/>
            <a:ext cx="7848872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3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ern mit 5 Zacken 3"/>
          <p:cNvSpPr/>
          <p:nvPr/>
        </p:nvSpPr>
        <p:spPr>
          <a:xfrm>
            <a:off x="2411760" y="3356992"/>
            <a:ext cx="432048" cy="3366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Stern mit 5 Zacken 7"/>
          <p:cNvSpPr/>
          <p:nvPr/>
        </p:nvSpPr>
        <p:spPr>
          <a:xfrm>
            <a:off x="6858422" y="5373216"/>
            <a:ext cx="432048" cy="3366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Stern mit 5 Zacken 8"/>
          <p:cNvSpPr/>
          <p:nvPr/>
        </p:nvSpPr>
        <p:spPr>
          <a:xfrm>
            <a:off x="4139952" y="4869160"/>
            <a:ext cx="432048" cy="3366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56340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>
                <a:solidFill>
                  <a:srgbClr val="00B050"/>
                </a:solidFill>
              </a:rPr>
              <a:t>Bausteine der Altersmedizin</a:t>
            </a:r>
            <a:endParaRPr lang="de-AT" altLang="de-DE" b="1" dirty="0">
              <a:solidFill>
                <a:srgbClr val="00B050"/>
              </a:solidFill>
            </a:endParaRP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5922" y="1341438"/>
            <a:ext cx="6793855" cy="52562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1187450" y="1412875"/>
            <a:ext cx="936625" cy="576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531718" y="2636838"/>
            <a:ext cx="2491132" cy="30777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latin typeface="Times New Roman" pitchFamily="18" charset="0"/>
              </a:rPr>
              <a:t>AkutgeriatrieRemobilisation</a:t>
            </a:r>
            <a:endParaRPr lang="de-AT" altLang="de-DE" sz="1400" b="1" dirty="0">
              <a:latin typeface="Times New Roman" pitchFamily="18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275805" y="3500438"/>
            <a:ext cx="2404269" cy="30777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latin typeface="Times New Roman" pitchFamily="18" charset="0"/>
              </a:rPr>
              <a:t>GeriatrischeTagesklinik</a:t>
            </a:r>
            <a:endParaRPr lang="de-AT" altLang="de-DE" sz="1400" b="1" dirty="0">
              <a:latin typeface="Times New Roman" pitchFamily="18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5148263" y="5535613"/>
            <a:ext cx="719137" cy="3079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>
                <a:latin typeface="Times New Roman" pitchFamily="18" charset="0"/>
              </a:rPr>
              <a:t>GEKO</a:t>
            </a:r>
            <a:endParaRPr lang="de-AT" altLang="de-DE" sz="1400" b="1" dirty="0">
              <a:latin typeface="Times New Roman" pitchFamily="18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6218237" y="3284538"/>
            <a:ext cx="1209676" cy="338554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>
                <a:latin typeface="Times New Roman" pitchFamily="18" charset="0"/>
              </a:rPr>
              <a:t>MobiRem</a:t>
            </a:r>
            <a:endParaRPr lang="de-AT" altLang="de-DE" sz="1600" b="1" dirty="0">
              <a:latin typeface="Times New Roman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484438" y="3006725"/>
            <a:ext cx="172752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 dirty="0">
                <a:cs typeface="+mn-cs"/>
              </a:rPr>
              <a:t>Alterstraumatologie</a:t>
            </a:r>
            <a:endParaRPr lang="de-AT" sz="1400" b="1" dirty="0"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699792" y="5373688"/>
            <a:ext cx="216024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b="1" dirty="0">
                <a:cs typeface="+mn-cs"/>
              </a:rPr>
              <a:t>Palliative Geriatrie </a:t>
            </a:r>
            <a:endParaRPr lang="de-AT" sz="1600" b="1" dirty="0">
              <a:cs typeface="+mn-cs"/>
            </a:endParaRPr>
          </a:p>
        </p:txBody>
      </p:sp>
      <p:sp>
        <p:nvSpPr>
          <p:cNvPr id="6155" name="Textfeld 1"/>
          <p:cNvSpPr txBox="1">
            <a:spLocks noChangeArrowheads="1"/>
          </p:cNvSpPr>
          <p:nvPr/>
        </p:nvSpPr>
        <p:spPr bwMode="auto">
          <a:xfrm>
            <a:off x="2627784" y="4941168"/>
            <a:ext cx="158417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Times New Roman" pitchFamily="18" charset="0"/>
              </a:rPr>
              <a:t>  STATIONÄR</a:t>
            </a:r>
            <a:endParaRPr lang="de-AT" altLang="de-DE" sz="1600" dirty="0">
              <a:latin typeface="Times New Roman" pitchFamily="18" charset="0"/>
            </a:endParaRPr>
          </a:p>
        </p:txBody>
      </p:sp>
      <p:sp>
        <p:nvSpPr>
          <p:cNvPr id="6156" name="Textfeld 2"/>
          <p:cNvSpPr txBox="1">
            <a:spLocks noChangeArrowheads="1"/>
          </p:cNvSpPr>
          <p:nvPr/>
        </p:nvSpPr>
        <p:spPr bwMode="auto">
          <a:xfrm>
            <a:off x="6084888" y="2133600"/>
            <a:ext cx="1343025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Times New Roman" pitchFamily="18" charset="0"/>
              </a:rPr>
              <a:t>AMBULANT</a:t>
            </a:r>
            <a:endParaRPr lang="de-AT" altLang="de-DE" sz="1600" dirty="0">
              <a:latin typeface="Times New Roman" pitchFamily="18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0795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19856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1" y="692696"/>
            <a:ext cx="81915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5" y="4797152"/>
            <a:ext cx="89040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763688" y="573732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	</a:t>
            </a:r>
            <a:r>
              <a:rPr lang="de-AT" sz="1200" dirty="0"/>
              <a:t>Fried LP, Hall WJ JAGS 2008,  56:1791-1795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DFF9-E564-4D8C-968E-11C1F9E7EA48}" type="slidenum">
              <a:rPr lang="de-AT" smtClean="0"/>
              <a:t>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P.Mrak 11.11.2019</a:t>
            </a: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6876256" y="5576429"/>
            <a:ext cx="1543521" cy="338554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>
                <a:latin typeface="Times New Roman" pitchFamily="18" charset="0"/>
              </a:rPr>
              <a:t>Palliativstation </a:t>
            </a:r>
            <a:endParaRPr lang="de-AT" altLang="de-DE" sz="1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764703"/>
            <a:ext cx="7704212" cy="927571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22</a:t>
            </a:fld>
            <a:endParaRPr lang="de-AT" altLang="de-DE" sz="120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8504"/>
            <a:ext cx="7272807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87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Prozesshandbuch AGR</a:t>
            </a:r>
            <a:endParaRPr lang="de-AT" altLang="de-DE" dirty="0"/>
          </a:p>
        </p:txBody>
      </p:sp>
      <p:graphicFrame>
        <p:nvGraphicFramePr>
          <p:cNvPr id="14339" name="Inhaltsplatzhalter 3"/>
          <p:cNvGraphicFramePr>
            <a:graphicFrameLocks noGrp="1"/>
          </p:cNvGraphicFramePr>
          <p:nvPr>
            <p:ph idx="1"/>
          </p:nvPr>
        </p:nvGraphicFramePr>
        <p:xfrm>
          <a:off x="1676400" y="1697038"/>
          <a:ext cx="5791200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2" imgW="5791200" imgH="4333951" progId="MSGraph.Chart.8">
                  <p:embed followColorScheme="full"/>
                </p:oleObj>
              </mc:Choice>
              <mc:Fallback>
                <p:oleObj name="Diagramm" r:id="rId2" imgW="5791200" imgH="4333951" progId="MSGraph.Chart.8">
                  <p:embed followColorScheme="full"/>
                  <p:pic>
                    <p:nvPicPr>
                      <p:cNvPr id="0" name="Inhaltsplatzhalt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697038"/>
                        <a:ext cx="5791200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392613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52600"/>
            <a:ext cx="4103687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95B3-EAC7-30C2-B5FF-81346692E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6C4B0-F23B-D6EC-C6B2-CDF80471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Worüber wollen wir nachdenken…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57F4B0-A627-9987-A982-10817F3DE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105025"/>
            <a:ext cx="7772400" cy="4752975"/>
          </a:xfrm>
        </p:spPr>
        <p:txBody>
          <a:bodyPr/>
          <a:lstStyle/>
          <a:p>
            <a:r>
              <a:rPr lang="de-AT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Checkliste</a:t>
            </a:r>
          </a:p>
          <a:p>
            <a:r>
              <a:rPr lang="de-AT" b="1" dirty="0" err="1"/>
              <a:t>Akutgeriatrieberichte</a:t>
            </a:r>
            <a:endParaRPr lang="de-AT" b="1" dirty="0"/>
          </a:p>
          <a:p>
            <a:r>
              <a:rPr lang="de-AT" dirty="0">
                <a:solidFill>
                  <a:schemeClr val="bg1">
                    <a:lumMod val="85000"/>
                  </a:schemeClr>
                </a:solidFill>
              </a:rPr>
              <a:t>TMS- Therapie und Monitoring System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B54733-98C3-E698-4789-6A11523A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24</a:t>
            </a:fld>
            <a:endParaRPr lang="de-AT" altLang="de-DE" sz="1200"/>
          </a:p>
        </p:txBody>
      </p:sp>
    </p:spTree>
    <p:extLst>
      <p:ext uri="{BB962C8B-B14F-4D97-AF65-F5344CB8AC3E}">
        <p14:creationId xmlns:p14="http://schemas.microsoft.com/office/powerpoint/2010/main" val="42839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0CA0D-6BA0-4F94-30C4-7FDB01FEE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10B58-1B19-1E43-72ED-F2B17FBC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Akutgeriatrie-Bericht 2024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C42FDD-1903-6BFC-C1B7-6E57AC145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165304"/>
            <a:ext cx="7772400" cy="432346"/>
          </a:xfrm>
        </p:spPr>
        <p:txBody>
          <a:bodyPr/>
          <a:lstStyle/>
          <a:p>
            <a:pPr marL="0" indent="0" algn="ctr">
              <a:buNone/>
            </a:pPr>
            <a:r>
              <a:rPr lang="de-AT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https://geriatrie-online.at/akutgeriatriebericht-2024/</a:t>
            </a:r>
            <a:endParaRPr lang="de-AT" sz="2000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4269DC-7B84-F315-8589-91C0BD90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25</a:t>
            </a:fld>
            <a:endParaRPr lang="de-AT" altLang="de-DE" sz="12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44EC78-FC32-1F9E-CAEB-54C26BE90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5" b="1895"/>
          <a:stretch/>
        </p:blipFill>
        <p:spPr>
          <a:xfrm>
            <a:off x="3013172" y="1556792"/>
            <a:ext cx="3117655" cy="446449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78520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DF5B4-1D38-AD7E-BF90-ED11D909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dirty="0" err="1"/>
              <a:t>Akutgeriatrieberichte</a:t>
            </a:r>
            <a:r>
              <a:rPr lang="de-AT" sz="3200" dirty="0"/>
              <a:t>/ Visualisierung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B62BF1-ED9D-8802-39EC-C4318F77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26</a:t>
            </a:fld>
            <a:endParaRPr lang="de-AT" altLang="de-DE" sz="1200"/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B3CF99A9-2FD8-67E4-E281-048C484EB7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943934" cy="4248472"/>
          </a:xfrm>
          <a:prstGeom prst="rect">
            <a:avLst/>
          </a:prstGeom>
          <a:blipFill>
            <a:blip r:embed="rId4">
              <a:biLevel thresh="75000"/>
            </a:blip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07359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7F373-10B6-43F6-EBCA-42A499F0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Licht ins Dunkel…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222134-64DE-30DF-3871-87CE25D6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27</a:t>
            </a:fld>
            <a:endParaRPr lang="de-AT" altLang="de-DE" sz="1200"/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97DE6A30-CD23-6EEB-D045-E4F5EFE407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8854"/>
            <a:ext cx="7200800" cy="50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29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Bögen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3" y="2226469"/>
            <a:ext cx="4895255" cy="3263504"/>
          </a:xfrm>
        </p:spPr>
      </p:pic>
      <p:sp>
        <p:nvSpPr>
          <p:cNvPr id="5" name="Textfeld 4"/>
          <p:cNvSpPr txBox="1"/>
          <p:nvPr/>
        </p:nvSpPr>
        <p:spPr>
          <a:xfrm>
            <a:off x="270711" y="5603708"/>
            <a:ext cx="862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Alle </a:t>
            </a:r>
            <a:r>
              <a:rPr lang="de-DE" sz="1800" dirty="0" err="1"/>
              <a:t>ger</a:t>
            </a:r>
            <a:r>
              <a:rPr lang="de-DE" sz="1800" dirty="0"/>
              <a:t>. Einrichtungen: stationär, tagesklinisch und ambulante Remobilisation (</a:t>
            </a:r>
            <a:r>
              <a:rPr lang="de-DE" sz="1800" dirty="0" err="1"/>
              <a:t>mobiREM</a:t>
            </a:r>
            <a:r>
              <a:rPr lang="de-DE" sz="1800" dirty="0"/>
              <a:t>)</a:t>
            </a:r>
            <a:endParaRPr lang="de-AT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94B1203-1F2D-B2BC-DED3-8B0F406349E8}"/>
              </a:ext>
            </a:extLst>
          </p:cNvPr>
          <p:cNvSpPr txBox="1"/>
          <p:nvPr/>
        </p:nvSpPr>
        <p:spPr>
          <a:xfrm>
            <a:off x="4211960" y="3933056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140.000</a:t>
            </a:r>
          </a:p>
        </p:txBody>
      </p:sp>
    </p:spTree>
    <p:extLst>
      <p:ext uri="{BB962C8B-B14F-4D97-AF65-F5344CB8AC3E}">
        <p14:creationId xmlns:p14="http://schemas.microsoft.com/office/powerpoint/2010/main" val="130955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Anzahl </a:t>
            </a:r>
            <a:r>
              <a:rPr lang="de-DE" dirty="0" err="1"/>
              <a:t>sheets</a:t>
            </a:r>
            <a:r>
              <a:rPr lang="de-DE" dirty="0"/>
              <a:t> – Zeitverlauf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6480720"/>
          </a:xfrm>
        </p:spPr>
      </p:pic>
      <p:sp>
        <p:nvSpPr>
          <p:cNvPr id="7" name="Textfeld 6"/>
          <p:cNvSpPr txBox="1"/>
          <p:nvPr/>
        </p:nvSpPr>
        <p:spPr>
          <a:xfrm>
            <a:off x="755576" y="4869160"/>
            <a:ext cx="813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Alle </a:t>
            </a:r>
            <a:r>
              <a:rPr lang="de-DE" sz="1800" dirty="0" err="1"/>
              <a:t>geiatrischen</a:t>
            </a:r>
            <a:r>
              <a:rPr lang="de-DE" sz="1800" dirty="0"/>
              <a:t>  Einrichtungen: stationär, tagesklinisch und ambulante Remobilisation (</a:t>
            </a:r>
            <a:r>
              <a:rPr lang="de-DE" sz="1800" dirty="0" err="1"/>
              <a:t>mobiREM</a:t>
            </a:r>
            <a:r>
              <a:rPr lang="de-DE" sz="1800" dirty="0"/>
              <a:t>)</a:t>
            </a:r>
            <a:endParaRPr lang="de-AT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464D0E6-A04C-2F00-FE1D-5569B358BE61}"/>
              </a:ext>
            </a:extLst>
          </p:cNvPr>
          <p:cNvSpPr txBox="1"/>
          <p:nvPr/>
        </p:nvSpPr>
        <p:spPr>
          <a:xfrm>
            <a:off x="2051720" y="2780928"/>
            <a:ext cx="3737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Systemwechsel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1469FC-1A89-4B0F-29CE-3DD4712D1250}"/>
              </a:ext>
            </a:extLst>
          </p:cNvPr>
          <p:cNvSpPr txBox="1"/>
          <p:nvPr/>
        </p:nvSpPr>
        <p:spPr>
          <a:xfrm>
            <a:off x="6148963" y="287362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COVID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99995B2-AC89-EC12-A405-192A1AAB763C}"/>
              </a:ext>
            </a:extLst>
          </p:cNvPr>
          <p:cNvSpPr/>
          <p:nvPr/>
        </p:nvSpPr>
        <p:spPr>
          <a:xfrm>
            <a:off x="3995936" y="188176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21494F0B-7C8A-7F65-E316-F5884A61CF20}"/>
              </a:ext>
            </a:extLst>
          </p:cNvPr>
          <p:cNvSpPr/>
          <p:nvPr/>
        </p:nvSpPr>
        <p:spPr>
          <a:xfrm>
            <a:off x="6416626" y="122224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980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9A894-9422-6E29-8690-78804A5C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Worüber wollen wir nachdenken…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71DD61-7CEF-9D1F-DCEF-9C8776B6B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Checklistenfunktion/Benchmarking</a:t>
            </a:r>
          </a:p>
          <a:p>
            <a:r>
              <a:rPr lang="de-AT" dirty="0" err="1"/>
              <a:t>Akutgeriatrieberichte</a:t>
            </a:r>
            <a:endParaRPr lang="de-AT" dirty="0"/>
          </a:p>
          <a:p>
            <a:r>
              <a:rPr lang="de-AT" dirty="0"/>
              <a:t>TMS  (Therapie / Monitoring System)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7A09EC-3573-0830-ADB0-7F6F748F6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3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7666BA-BD34-B9FF-D444-38E3E9F6B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3789026"/>
            <a:ext cx="2880320" cy="251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Joanneum Research - EIT Manufacturing">
            <a:extLst>
              <a:ext uri="{FF2B5EF4-FFF2-40B4-BE49-F238E27FC236}">
                <a16:creationId xmlns:a16="http://schemas.microsoft.com/office/drawing/2014/main" id="{9AE3374C-549D-F8F8-853A-C85B3DD2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40768"/>
            <a:ext cx="1728192" cy="5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94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3D7B167A-80EA-36F4-B7B1-C6A164B0C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B8E63AA-B8D2-5630-6768-73D242E43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1484313"/>
            <a:ext cx="9144000" cy="5373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1840B09-2A4F-9A55-3561-FD73A600A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dirty="0"/>
              <a:t>Projektlauf</a:t>
            </a:r>
            <a:br>
              <a:rPr lang="de-AT" altLang="de-DE" dirty="0"/>
            </a:br>
            <a:r>
              <a:rPr lang="de-AT" altLang="de-DE" sz="2400" dirty="0"/>
              <a:t>Mai 2005 – Juni 2025</a:t>
            </a:r>
            <a:r>
              <a:rPr lang="de-AT" altLang="de-DE" sz="2800" dirty="0"/>
              <a:t> </a:t>
            </a:r>
          </a:p>
        </p:txBody>
      </p:sp>
      <p:grpSp>
        <p:nvGrpSpPr>
          <p:cNvPr id="6148" name="Group 113">
            <a:extLst>
              <a:ext uri="{FF2B5EF4-FFF2-40B4-BE49-F238E27FC236}">
                <a16:creationId xmlns:a16="http://schemas.microsoft.com/office/drawing/2014/main" id="{0DE693B8-ABAA-FC6F-F9C1-0790D67998B1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631950"/>
            <a:ext cx="9036050" cy="2225675"/>
            <a:chOff x="68" y="1028"/>
            <a:chExt cx="5692" cy="1402"/>
          </a:xfrm>
        </p:grpSpPr>
        <p:sp>
          <p:nvSpPr>
            <p:cNvPr id="6170" name="AutoShape 7">
              <a:extLst>
                <a:ext uri="{FF2B5EF4-FFF2-40B4-BE49-F238E27FC236}">
                  <a16:creationId xmlns:a16="http://schemas.microsoft.com/office/drawing/2014/main" id="{8146D9BA-F4DF-CE3C-CC07-79199C0960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17" y="1163"/>
              <a:ext cx="2812" cy="552"/>
            </a:xfrm>
            <a:prstGeom prst="chevron">
              <a:avLst>
                <a:gd name="adj" fmla="val 28914"/>
              </a:avLst>
            </a:prstGeom>
            <a:solidFill>
              <a:srgbClr val="0052A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1431" tIns="45715" rIns="91431" bIns="45715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200">
                <a:latin typeface="Times New Roman" pitchFamily="18" charset="0"/>
              </a:endParaRPr>
            </a:p>
          </p:txBody>
        </p:sp>
        <p:sp>
          <p:nvSpPr>
            <p:cNvPr id="6171" name="Text Box 8">
              <a:extLst>
                <a:ext uri="{FF2B5EF4-FFF2-40B4-BE49-F238E27FC236}">
                  <a16:creationId xmlns:a16="http://schemas.microsoft.com/office/drawing/2014/main" id="{85813A90-1C9F-EE44-3F69-FFC79BF87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1842"/>
              <a:ext cx="99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/>
                <a:t>Konstituierung der Arbeitsgruppe AGÄM</a:t>
              </a:r>
            </a:p>
          </p:txBody>
        </p:sp>
        <p:sp>
          <p:nvSpPr>
            <p:cNvPr id="6172" name="Text Box 9">
              <a:extLst>
                <a:ext uri="{FF2B5EF4-FFF2-40B4-BE49-F238E27FC236}">
                  <a16:creationId xmlns:a16="http://schemas.microsoft.com/office/drawing/2014/main" id="{2D80D763-1746-7AEC-A55F-27B8F7A6E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" y="1356"/>
              <a:ext cx="263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/>
                <a:t>Entwicklung Dokumentationsbogen</a:t>
              </a:r>
            </a:p>
          </p:txBody>
        </p:sp>
        <p:sp>
          <p:nvSpPr>
            <p:cNvPr id="6173" name="Text Box 10">
              <a:extLst>
                <a:ext uri="{FF2B5EF4-FFF2-40B4-BE49-F238E27FC236}">
                  <a16:creationId xmlns:a16="http://schemas.microsoft.com/office/drawing/2014/main" id="{B60B6BDA-4393-483C-F4D3-E0B172D61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2" y="102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/>
                <a:t>2006</a:t>
              </a:r>
            </a:p>
          </p:txBody>
        </p:sp>
        <p:sp>
          <p:nvSpPr>
            <p:cNvPr id="6174" name="Text Box 11">
              <a:extLst>
                <a:ext uri="{FF2B5EF4-FFF2-40B4-BE49-F238E27FC236}">
                  <a16:creationId xmlns:a16="http://schemas.microsoft.com/office/drawing/2014/main" id="{76BDDA87-1441-584D-309D-7510DA32C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" y="1032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/>
                <a:t>2007</a:t>
              </a:r>
            </a:p>
          </p:txBody>
        </p:sp>
        <p:sp>
          <p:nvSpPr>
            <p:cNvPr id="6175" name="Text Box 13">
              <a:extLst>
                <a:ext uri="{FF2B5EF4-FFF2-40B4-BE49-F238E27FC236}">
                  <a16:creationId xmlns:a16="http://schemas.microsoft.com/office/drawing/2014/main" id="{6F4E21D4-5315-28EE-B7AF-63C425F00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029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/>
                <a:t>2005</a:t>
              </a:r>
            </a:p>
          </p:txBody>
        </p:sp>
        <p:sp>
          <p:nvSpPr>
            <p:cNvPr id="6176" name="Line 14">
              <a:extLst>
                <a:ext uri="{FF2B5EF4-FFF2-40B4-BE49-F238E27FC236}">
                  <a16:creationId xmlns:a16="http://schemas.microsoft.com/office/drawing/2014/main" id="{02BFF2CE-FE13-39D6-83E4-276E87575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1754"/>
              <a:ext cx="52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177" name="Text Box 15">
              <a:extLst>
                <a:ext uri="{FF2B5EF4-FFF2-40B4-BE49-F238E27FC236}">
                  <a16:creationId xmlns:a16="http://schemas.microsoft.com/office/drawing/2014/main" id="{0F81544C-7F89-8FEF-F003-8D63D2B31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1356"/>
              <a:ext cx="208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/>
                <a:t>Entwicklung Dokumentationsstandards</a:t>
              </a:r>
            </a:p>
          </p:txBody>
        </p:sp>
        <p:sp>
          <p:nvSpPr>
            <p:cNvPr id="6178" name="Text Box 19">
              <a:extLst>
                <a:ext uri="{FF2B5EF4-FFF2-40B4-BE49-F238E27FC236}">
                  <a16:creationId xmlns:a16="http://schemas.microsoft.com/office/drawing/2014/main" id="{AAFFB65E-BC12-4E7A-86D8-DF33BA6DF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1889"/>
              <a:ext cx="127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/>
                <a:t>Beauftragung durch Gesundheitsfonds Wien, Stmk, OÖ und Kärnten</a:t>
              </a:r>
            </a:p>
          </p:txBody>
        </p:sp>
        <p:sp>
          <p:nvSpPr>
            <p:cNvPr id="6179" name="Text Box 32">
              <a:extLst>
                <a:ext uri="{FF2B5EF4-FFF2-40B4-BE49-F238E27FC236}">
                  <a16:creationId xmlns:a16="http://schemas.microsoft.com/office/drawing/2014/main" id="{70F043D0-548A-8D93-41C0-2C81F330B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7" y="103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de-AT" altLang="de-DE" sz="1200" b="1"/>
            </a:p>
          </p:txBody>
        </p:sp>
        <p:sp>
          <p:nvSpPr>
            <p:cNvPr id="6180" name="Text Box 39">
              <a:extLst>
                <a:ext uri="{FF2B5EF4-FFF2-40B4-BE49-F238E27FC236}">
                  <a16:creationId xmlns:a16="http://schemas.microsoft.com/office/drawing/2014/main" id="{A2CE2A67-727B-61A4-F960-E8B4F6F36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1754"/>
              <a:ext cx="18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de-AT" altLang="de-DE" sz="1200" b="1"/>
            </a:p>
          </p:txBody>
        </p:sp>
        <p:sp>
          <p:nvSpPr>
            <p:cNvPr id="6181" name="Text Box 46">
              <a:extLst>
                <a:ext uri="{FF2B5EF4-FFF2-40B4-BE49-F238E27FC236}">
                  <a16:creationId xmlns:a16="http://schemas.microsoft.com/office/drawing/2014/main" id="{245CEE8A-B062-B817-5522-15D46C7D1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" y="1755"/>
              <a:ext cx="18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de-AT" altLang="de-DE" sz="1200" b="1"/>
            </a:p>
          </p:txBody>
        </p:sp>
        <p:sp>
          <p:nvSpPr>
            <p:cNvPr id="6182" name="Line 52">
              <a:extLst>
                <a:ext uri="{FF2B5EF4-FFF2-40B4-BE49-F238E27FC236}">
                  <a16:creationId xmlns:a16="http://schemas.microsoft.com/office/drawing/2014/main" id="{86E7E772-F68E-F5FB-6DDD-99852B53D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1888"/>
              <a:ext cx="3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 dirty="0"/>
            </a:p>
          </p:txBody>
        </p:sp>
        <p:sp>
          <p:nvSpPr>
            <p:cNvPr id="6183" name="AutoShape 53">
              <a:extLst>
                <a:ext uri="{FF2B5EF4-FFF2-40B4-BE49-F238E27FC236}">
                  <a16:creationId xmlns:a16="http://schemas.microsoft.com/office/drawing/2014/main" id="{7F9F36EF-9B34-23FC-D510-7A210EC56B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" y="1161"/>
              <a:ext cx="3399" cy="552"/>
            </a:xfrm>
            <a:prstGeom prst="chevron">
              <a:avLst>
                <a:gd name="adj" fmla="val 34950"/>
              </a:avLst>
            </a:prstGeom>
            <a:solidFill>
              <a:srgbClr val="FFFF2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1431" tIns="45715" rIns="91431" bIns="45715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200">
                <a:latin typeface="Times New Roman" pitchFamily="18" charset="0"/>
              </a:endParaRPr>
            </a:p>
          </p:txBody>
        </p:sp>
        <p:sp>
          <p:nvSpPr>
            <p:cNvPr id="6184" name="Text Box 54">
              <a:extLst>
                <a:ext uri="{FF2B5EF4-FFF2-40B4-BE49-F238E27FC236}">
                  <a16:creationId xmlns:a16="http://schemas.microsoft.com/office/drawing/2014/main" id="{48EE7E96-052E-8B70-F4FD-CA046F79B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1346"/>
              <a:ext cx="24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/>
                <a:t>Entwicklung Dokumentationsstandards</a:t>
              </a:r>
            </a:p>
          </p:txBody>
        </p:sp>
        <p:sp>
          <p:nvSpPr>
            <p:cNvPr id="6185" name="Text Box 55">
              <a:extLst>
                <a:ext uri="{FF2B5EF4-FFF2-40B4-BE49-F238E27FC236}">
                  <a16:creationId xmlns:a16="http://schemas.microsoft.com/office/drawing/2014/main" id="{A14BE567-4E4B-B8E0-18BF-2FE41F15F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6" y="1210"/>
              <a:ext cx="21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>
                  <a:solidFill>
                    <a:schemeClr val="bg1"/>
                  </a:solidFill>
                </a:rPr>
                <a:t>Entwicklung Informationssystem</a:t>
              </a:r>
            </a:p>
          </p:txBody>
        </p:sp>
        <p:sp>
          <p:nvSpPr>
            <p:cNvPr id="6186" name="Text Box 56">
              <a:extLst>
                <a:ext uri="{FF2B5EF4-FFF2-40B4-BE49-F238E27FC236}">
                  <a16:creationId xmlns:a16="http://schemas.microsoft.com/office/drawing/2014/main" id="{D486E517-A625-9076-4D84-DE32C5DDF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1" y="1482"/>
              <a:ext cx="181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>
                  <a:solidFill>
                    <a:schemeClr val="bg1"/>
                  </a:solidFill>
                </a:rPr>
                <a:t>Online-Eingabe und Online-Abfrage </a:t>
              </a:r>
            </a:p>
          </p:txBody>
        </p:sp>
        <p:sp>
          <p:nvSpPr>
            <p:cNvPr id="6187" name="Line 57">
              <a:extLst>
                <a:ext uri="{FF2B5EF4-FFF2-40B4-BE49-F238E27FC236}">
                  <a16:creationId xmlns:a16="http://schemas.microsoft.com/office/drawing/2014/main" id="{A3224CF8-F07B-D03E-9F73-2E29B8323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9" y="1888"/>
              <a:ext cx="19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188" name="Text Box 59">
              <a:extLst>
                <a:ext uri="{FF2B5EF4-FFF2-40B4-BE49-F238E27FC236}">
                  <a16:creationId xmlns:a16="http://schemas.microsoft.com/office/drawing/2014/main" id="{0E6FC9BC-9385-0F2F-C7DD-F58C0D852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6" y="1853"/>
              <a:ext cx="92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/>
                <a:t>Systemfreischaltung für alle Teilnehmer</a:t>
              </a:r>
            </a:p>
          </p:txBody>
        </p:sp>
        <p:sp>
          <p:nvSpPr>
            <p:cNvPr id="6189" name="Text Box 60">
              <a:extLst>
                <a:ext uri="{FF2B5EF4-FFF2-40B4-BE49-F238E27FC236}">
                  <a16:creationId xmlns:a16="http://schemas.microsoft.com/office/drawing/2014/main" id="{94F418DC-99C9-413D-085E-ACB675C15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2256"/>
              <a:ext cx="5307" cy="174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1200" b="1" dirty="0"/>
                <a:t>Gründung Verein </a:t>
              </a:r>
              <a:r>
                <a:rPr lang="de-AT" altLang="de-DE" sz="1200" b="1" dirty="0" err="1"/>
                <a:t>QiGG</a:t>
              </a:r>
              <a:r>
                <a:rPr lang="de-AT" altLang="de-DE" sz="1200" b="1" dirty="0"/>
                <a:t> 2008 / Überführung in die Arbeitsgruppe </a:t>
              </a:r>
              <a:r>
                <a:rPr lang="de-AT" altLang="de-DE" sz="1200" b="1" dirty="0" err="1"/>
                <a:t>QiGG</a:t>
              </a:r>
              <a:r>
                <a:rPr lang="de-AT" altLang="de-DE" sz="1200" b="1" dirty="0"/>
                <a:t> der ÖGGG Juni 2024</a:t>
              </a:r>
            </a:p>
          </p:txBody>
        </p:sp>
      </p:grpSp>
      <p:sp>
        <p:nvSpPr>
          <p:cNvPr id="6149" name="AutoShape 62">
            <a:extLst>
              <a:ext uri="{FF2B5EF4-FFF2-40B4-BE49-F238E27FC236}">
                <a16:creationId xmlns:a16="http://schemas.microsoft.com/office/drawing/2014/main" id="{221F6D97-E0DC-9B26-A509-DD198969D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0550" y="4321175"/>
            <a:ext cx="5545138" cy="876300"/>
          </a:xfrm>
          <a:prstGeom prst="chevron">
            <a:avLst>
              <a:gd name="adj" fmla="val 35917"/>
            </a:avLst>
          </a:prstGeom>
          <a:solidFill>
            <a:srgbClr val="00808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6150" name="AutoShape 63">
            <a:extLst>
              <a:ext uri="{FF2B5EF4-FFF2-40B4-BE49-F238E27FC236}">
                <a16:creationId xmlns:a16="http://schemas.microsoft.com/office/drawing/2014/main" id="{61E901AA-465F-3C58-5375-6167F866E1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8538" y="4321175"/>
            <a:ext cx="3949700" cy="876300"/>
          </a:xfrm>
          <a:prstGeom prst="chevron">
            <a:avLst>
              <a:gd name="adj" fmla="val 29840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6151" name="AutoShape 64">
            <a:extLst>
              <a:ext uri="{FF2B5EF4-FFF2-40B4-BE49-F238E27FC236}">
                <a16:creationId xmlns:a16="http://schemas.microsoft.com/office/drawing/2014/main" id="{8DA06E35-1BB1-1B65-4673-00E03615E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5288" y="4321175"/>
            <a:ext cx="3351212" cy="876300"/>
          </a:xfrm>
          <a:prstGeom prst="chevron">
            <a:avLst>
              <a:gd name="adj" fmla="val 2565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6152" name="Text Box 65">
            <a:extLst>
              <a:ext uri="{FF2B5EF4-FFF2-40B4-BE49-F238E27FC236}">
                <a16:creationId xmlns:a16="http://schemas.microsoft.com/office/drawing/2014/main" id="{09EB14B1-3683-D1E1-8624-A608DCBB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4592638"/>
            <a:ext cx="3887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400" b="1"/>
              <a:t>Vollbetrieb und Roll-Out</a:t>
            </a:r>
          </a:p>
        </p:txBody>
      </p:sp>
      <p:sp>
        <p:nvSpPr>
          <p:cNvPr id="6153" name="Text Box 87">
            <a:extLst>
              <a:ext uri="{FF2B5EF4-FFF2-40B4-BE49-F238E27FC236}">
                <a16:creationId xmlns:a16="http://schemas.microsoft.com/office/drawing/2014/main" id="{84A5A362-513A-5E8B-DBB7-395C6279A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8" y="4424363"/>
            <a:ext cx="19796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400" b="1" dirty="0">
                <a:solidFill>
                  <a:schemeClr val="bg1"/>
                </a:solidFill>
              </a:rPr>
              <a:t>weitere Module Tagesklinik und Schmerz</a:t>
            </a:r>
          </a:p>
        </p:txBody>
      </p:sp>
      <p:sp>
        <p:nvSpPr>
          <p:cNvPr id="6154" name="Text Box 88">
            <a:extLst>
              <a:ext uri="{FF2B5EF4-FFF2-40B4-BE49-F238E27FC236}">
                <a16:creationId xmlns:a16="http://schemas.microsoft.com/office/drawing/2014/main" id="{662B7BAA-D44A-69F7-B8EF-8D7BBDF5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76700"/>
            <a:ext cx="64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b="1"/>
              <a:t>2008</a:t>
            </a:r>
          </a:p>
        </p:txBody>
      </p:sp>
      <p:sp>
        <p:nvSpPr>
          <p:cNvPr id="6155" name="Text Box 89">
            <a:extLst>
              <a:ext uri="{FF2B5EF4-FFF2-40B4-BE49-F238E27FC236}">
                <a16:creationId xmlns:a16="http://schemas.microsoft.com/office/drawing/2014/main" id="{2BCDD98F-850E-ACF5-0A3A-3C6292A2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4105275"/>
            <a:ext cx="64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b="1" dirty="0"/>
              <a:t>2009</a:t>
            </a:r>
          </a:p>
        </p:txBody>
      </p:sp>
      <p:sp>
        <p:nvSpPr>
          <p:cNvPr id="6156" name="Line 91">
            <a:extLst>
              <a:ext uri="{FF2B5EF4-FFF2-40B4-BE49-F238E27FC236}">
                <a16:creationId xmlns:a16="http://schemas.microsoft.com/office/drawing/2014/main" id="{A20E7BE3-4D84-245E-F3A7-D114F4D8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825" y="5289550"/>
            <a:ext cx="7696200" cy="249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6157" name="Text Box 92">
            <a:extLst>
              <a:ext uri="{FF2B5EF4-FFF2-40B4-BE49-F238E27FC236}">
                <a16:creationId xmlns:a16="http://schemas.microsoft.com/office/drawing/2014/main" id="{01F318EA-42E9-387C-2C77-250F28F83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89588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Anlegen von Zentren und Benutzern</a:t>
            </a:r>
          </a:p>
        </p:txBody>
      </p:sp>
      <p:sp>
        <p:nvSpPr>
          <p:cNvPr id="6158" name="Text Box 93">
            <a:extLst>
              <a:ext uri="{FF2B5EF4-FFF2-40B4-BE49-F238E27FC236}">
                <a16:creationId xmlns:a16="http://schemas.microsoft.com/office/drawing/2014/main" id="{2986DDC2-8648-63DE-1553-F2528C7B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589588"/>
            <a:ext cx="2592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Dokumentation und Datensammlung</a:t>
            </a:r>
          </a:p>
        </p:txBody>
      </p:sp>
      <p:sp>
        <p:nvSpPr>
          <p:cNvPr id="6159" name="Text Box 97">
            <a:extLst>
              <a:ext uri="{FF2B5EF4-FFF2-40B4-BE49-F238E27FC236}">
                <a16:creationId xmlns:a16="http://schemas.microsoft.com/office/drawing/2014/main" id="{39321659-D782-2E53-33D9-C38648D86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105275"/>
            <a:ext cx="64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b="1" dirty="0"/>
              <a:t>2010</a:t>
            </a:r>
          </a:p>
        </p:txBody>
      </p:sp>
      <p:sp>
        <p:nvSpPr>
          <p:cNvPr id="6160" name="Text Box 99">
            <a:extLst>
              <a:ext uri="{FF2B5EF4-FFF2-40B4-BE49-F238E27FC236}">
                <a16:creationId xmlns:a16="http://schemas.microsoft.com/office/drawing/2014/main" id="{EA9F7A95-7C5A-A4FE-2722-D91827E2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537075"/>
            <a:ext cx="229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200" b="1">
                <a:solidFill>
                  <a:schemeClr val="bg1"/>
                </a:solidFill>
              </a:rPr>
              <a:t>Weiterentwicklung Auswertungen und Analysen</a:t>
            </a:r>
          </a:p>
        </p:txBody>
      </p:sp>
      <p:sp>
        <p:nvSpPr>
          <p:cNvPr id="6161" name="Line 104">
            <a:extLst>
              <a:ext uri="{FF2B5EF4-FFF2-40B4-BE49-F238E27FC236}">
                <a16:creationId xmlns:a16="http://schemas.microsoft.com/office/drawing/2014/main" id="{48E1F186-3FDE-E9BE-8CCD-964FC04A6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5514975"/>
            <a:ext cx="82819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6162" name="Text Box 114">
            <a:extLst>
              <a:ext uri="{FF2B5EF4-FFF2-40B4-BE49-F238E27FC236}">
                <a16:creationId xmlns:a16="http://schemas.microsoft.com/office/drawing/2014/main" id="{6B2C9B0C-9155-BDE3-01A6-70BB224BB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558958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Berichtswesen und Analysen</a:t>
            </a:r>
          </a:p>
        </p:txBody>
      </p:sp>
      <p:sp>
        <p:nvSpPr>
          <p:cNvPr id="6163" name="Text Box 97">
            <a:extLst>
              <a:ext uri="{FF2B5EF4-FFF2-40B4-BE49-F238E27FC236}">
                <a16:creationId xmlns:a16="http://schemas.microsoft.com/office/drawing/2014/main" id="{DB619787-53BF-DC8E-0B6C-475D641DF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076700"/>
            <a:ext cx="1997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b="1" dirty="0"/>
              <a:t>2011 2012 2013-2016</a:t>
            </a:r>
          </a:p>
        </p:txBody>
      </p:sp>
      <p:sp>
        <p:nvSpPr>
          <p:cNvPr id="6164" name="Text Box 93">
            <a:extLst>
              <a:ext uri="{FF2B5EF4-FFF2-40B4-BE49-F238E27FC236}">
                <a16:creationId xmlns:a16="http://schemas.microsoft.com/office/drawing/2014/main" id="{A3BA1A5A-61DE-7653-7A0A-82BEC3F5C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589588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Dokumentationsstandard</a:t>
            </a:r>
          </a:p>
        </p:txBody>
      </p:sp>
      <p:sp>
        <p:nvSpPr>
          <p:cNvPr id="6165" name="Text Box 114">
            <a:extLst>
              <a:ext uri="{FF2B5EF4-FFF2-40B4-BE49-F238E27FC236}">
                <a16:creationId xmlns:a16="http://schemas.microsoft.com/office/drawing/2014/main" id="{28D26EB8-2BF8-E6B0-4D36-5339F9398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876925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Berichtswesen und Analysen, Anbindung an System</a:t>
            </a:r>
          </a:p>
        </p:txBody>
      </p:sp>
      <p:sp>
        <p:nvSpPr>
          <p:cNvPr id="6166" name="Text Box 19">
            <a:extLst>
              <a:ext uri="{FF2B5EF4-FFF2-40B4-BE49-F238E27FC236}">
                <a16:creationId xmlns:a16="http://schemas.microsoft.com/office/drawing/2014/main" id="{63726F28-B48D-F6AD-3B5A-9E464D340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981700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Beauftragung weitere Module durch Gesundheitsfonds Wien, Stmk, OÖ und Kärnten</a:t>
            </a:r>
          </a:p>
        </p:txBody>
      </p:sp>
      <p:sp>
        <p:nvSpPr>
          <p:cNvPr id="6167" name="Line 18">
            <a:extLst>
              <a:ext uri="{FF2B5EF4-FFF2-40B4-BE49-F238E27FC236}">
                <a16:creationId xmlns:a16="http://schemas.microsoft.com/office/drawing/2014/main" id="{0A0D1058-2D4B-B3C7-EA78-66EDA9153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5300663"/>
            <a:ext cx="0" cy="4333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168" name="Text Box 19">
            <a:extLst>
              <a:ext uri="{FF2B5EF4-FFF2-40B4-BE49-F238E27FC236}">
                <a16:creationId xmlns:a16="http://schemas.microsoft.com/office/drawing/2014/main" id="{B04BEA15-795A-4A61-FCB7-9834BA30E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10275"/>
            <a:ext cx="2016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/>
              <a:t>Beauftragung Weiterentwicklung d. Gesundheitsfonds Wien, Stmk, OÖ und Kärnten</a:t>
            </a:r>
          </a:p>
        </p:txBody>
      </p:sp>
      <p:sp>
        <p:nvSpPr>
          <p:cNvPr id="6169" name="Line 18">
            <a:extLst>
              <a:ext uri="{FF2B5EF4-FFF2-40B4-BE49-F238E27FC236}">
                <a16:creationId xmlns:a16="http://schemas.microsoft.com/office/drawing/2014/main" id="{A6E53612-9820-65D6-4593-C92F31B96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" y="5237163"/>
            <a:ext cx="0" cy="4333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" name="Eingekerbter Richtungspfeil 1">
            <a:extLst>
              <a:ext uri="{FF2B5EF4-FFF2-40B4-BE49-F238E27FC236}">
                <a16:creationId xmlns:a16="http://schemas.microsoft.com/office/drawing/2014/main" id="{B9313B44-F896-2B70-9E04-14385FC1E1A5}"/>
              </a:ext>
            </a:extLst>
          </p:cNvPr>
          <p:cNvSpPr/>
          <p:nvPr/>
        </p:nvSpPr>
        <p:spPr>
          <a:xfrm>
            <a:off x="8172450" y="4300780"/>
            <a:ext cx="1077935" cy="878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CDS</a:t>
            </a:r>
            <a:endParaRPr lang="de-AT" sz="1800" dirty="0">
              <a:solidFill>
                <a:schemeClr val="tx1"/>
              </a:solidFill>
            </a:endParaRPr>
          </a:p>
        </p:txBody>
      </p:sp>
      <p:sp>
        <p:nvSpPr>
          <p:cNvPr id="48" name="Text Box 60">
            <a:extLst>
              <a:ext uri="{FF2B5EF4-FFF2-40B4-BE49-F238E27FC236}">
                <a16:creationId xmlns:a16="http://schemas.microsoft.com/office/drawing/2014/main" id="{47BE75D5-6C12-F5BB-FAA9-F27C0757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193872"/>
            <a:ext cx="8425184" cy="27699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200" b="1" dirty="0"/>
              <a:t>Weiterentwicklung         2017-2022 und TMS Entwicklung 2021-2025</a:t>
            </a:r>
            <a:endParaRPr lang="de-AT" alt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823422620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Teilnehmende Zentren und Bundesländer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226468"/>
            <a:ext cx="4845719" cy="3847899"/>
          </a:xfrm>
        </p:spPr>
        <p:txBody>
          <a:bodyPr>
            <a:normAutofit/>
          </a:bodyPr>
          <a:lstStyle/>
          <a:p>
            <a:endParaRPr lang="de-AT" dirty="0"/>
          </a:p>
          <a:p>
            <a:pPr lvl="1"/>
            <a:r>
              <a:rPr lang="de-AT" dirty="0"/>
              <a:t>Kärnten</a:t>
            </a:r>
          </a:p>
          <a:p>
            <a:pPr lvl="1"/>
            <a:r>
              <a:rPr lang="de-AT" dirty="0"/>
              <a:t>Oberösterreich</a:t>
            </a:r>
          </a:p>
          <a:p>
            <a:pPr lvl="1"/>
            <a:r>
              <a:rPr lang="de-AT" dirty="0"/>
              <a:t>Steiermark</a:t>
            </a:r>
          </a:p>
          <a:p>
            <a:pPr lvl="1"/>
            <a:r>
              <a:rPr lang="de-AT" dirty="0"/>
              <a:t>Wien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94809"/>
              </p:ext>
            </p:extLst>
          </p:nvPr>
        </p:nvGraphicFramePr>
        <p:xfrm>
          <a:off x="5340265" y="2218322"/>
          <a:ext cx="3016668" cy="972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245">
                  <a:extLst>
                    <a:ext uri="{9D8B030D-6E8A-4147-A177-3AD203B41FA5}">
                      <a16:colId xmlns:a16="http://schemas.microsoft.com/office/drawing/2014/main" val="1690082954"/>
                    </a:ext>
                  </a:extLst>
                </a:gridCol>
                <a:gridCol w="1077069">
                  <a:extLst>
                    <a:ext uri="{9D8B030D-6E8A-4147-A177-3AD203B41FA5}">
                      <a16:colId xmlns:a16="http://schemas.microsoft.com/office/drawing/2014/main" val="3185855396"/>
                    </a:ext>
                  </a:extLst>
                </a:gridCol>
                <a:gridCol w="817354">
                  <a:extLst>
                    <a:ext uri="{9D8B030D-6E8A-4147-A177-3AD203B41FA5}">
                      <a16:colId xmlns:a16="http://schemas.microsoft.com/office/drawing/2014/main" val="1482583790"/>
                    </a:ext>
                  </a:extLst>
                </a:gridCol>
              </a:tblGrid>
              <a:tr h="258604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Bundesland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Anzahl Zentren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b="1" u="none" strike="noStrike" dirty="0">
                          <a:effectLst/>
                        </a:rPr>
                        <a:t>Summe alle Jahre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44097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16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57841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13595728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OÖ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6949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06992757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STMK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54500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904071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11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26773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911533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Gesamtergebnis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39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146063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558843494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545316"/>
              </p:ext>
            </p:extLst>
          </p:nvPr>
        </p:nvGraphicFramePr>
        <p:xfrm>
          <a:off x="5366085" y="3179345"/>
          <a:ext cx="2990850" cy="972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163">
                  <a:extLst>
                    <a:ext uri="{9D8B030D-6E8A-4147-A177-3AD203B41FA5}">
                      <a16:colId xmlns:a16="http://schemas.microsoft.com/office/drawing/2014/main" val="1551310262"/>
                    </a:ext>
                  </a:extLst>
                </a:gridCol>
                <a:gridCol w="1076991">
                  <a:extLst>
                    <a:ext uri="{9D8B030D-6E8A-4147-A177-3AD203B41FA5}">
                      <a16:colId xmlns:a16="http://schemas.microsoft.com/office/drawing/2014/main" val="3283280541"/>
                    </a:ext>
                  </a:extLst>
                </a:gridCol>
                <a:gridCol w="791696">
                  <a:extLst>
                    <a:ext uri="{9D8B030D-6E8A-4147-A177-3AD203B41FA5}">
                      <a16:colId xmlns:a16="http://schemas.microsoft.com/office/drawing/2014/main" val="115074550"/>
                    </a:ext>
                  </a:extLst>
                </a:gridCol>
              </a:tblGrid>
              <a:tr h="258604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Bundesland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Anzahl Zentren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b="1" u="none" strike="noStrike" dirty="0">
                          <a:effectLst/>
                        </a:rPr>
                        <a:t>Summe von 2010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6283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K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8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2830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1424653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OÖ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843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6719911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STMK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7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3048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9562854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6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2615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72313997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Gesamtergebnis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22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9336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54632907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43832"/>
              </p:ext>
            </p:extLst>
          </p:nvPr>
        </p:nvGraphicFramePr>
        <p:xfrm>
          <a:off x="5366084" y="4140367"/>
          <a:ext cx="2990850" cy="972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163">
                  <a:extLst>
                    <a:ext uri="{9D8B030D-6E8A-4147-A177-3AD203B41FA5}">
                      <a16:colId xmlns:a16="http://schemas.microsoft.com/office/drawing/2014/main" val="2200712944"/>
                    </a:ext>
                  </a:extLst>
                </a:gridCol>
                <a:gridCol w="1076991">
                  <a:extLst>
                    <a:ext uri="{9D8B030D-6E8A-4147-A177-3AD203B41FA5}">
                      <a16:colId xmlns:a16="http://schemas.microsoft.com/office/drawing/2014/main" val="2151844358"/>
                    </a:ext>
                  </a:extLst>
                </a:gridCol>
                <a:gridCol w="791696">
                  <a:extLst>
                    <a:ext uri="{9D8B030D-6E8A-4147-A177-3AD203B41FA5}">
                      <a16:colId xmlns:a16="http://schemas.microsoft.com/office/drawing/2014/main" val="3627389493"/>
                    </a:ext>
                  </a:extLst>
                </a:gridCol>
              </a:tblGrid>
              <a:tr h="258604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Bundesland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Anzahl Zentren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b="1" u="none" strike="noStrike" dirty="0">
                          <a:effectLst/>
                        </a:rPr>
                        <a:t>Summe von 2015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9275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6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3505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9344155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OÖ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262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8185049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STMK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5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2894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7953312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5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2127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225171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Gesamtergebnis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17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8788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75203226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97923"/>
              </p:ext>
            </p:extLst>
          </p:nvPr>
        </p:nvGraphicFramePr>
        <p:xfrm>
          <a:off x="5366083" y="5101389"/>
          <a:ext cx="2990850" cy="972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163">
                  <a:extLst>
                    <a:ext uri="{9D8B030D-6E8A-4147-A177-3AD203B41FA5}">
                      <a16:colId xmlns:a16="http://schemas.microsoft.com/office/drawing/2014/main" val="2568223380"/>
                    </a:ext>
                  </a:extLst>
                </a:gridCol>
                <a:gridCol w="1076991">
                  <a:extLst>
                    <a:ext uri="{9D8B030D-6E8A-4147-A177-3AD203B41FA5}">
                      <a16:colId xmlns:a16="http://schemas.microsoft.com/office/drawing/2014/main" val="3706452595"/>
                    </a:ext>
                  </a:extLst>
                </a:gridCol>
                <a:gridCol w="791696">
                  <a:extLst>
                    <a:ext uri="{9D8B030D-6E8A-4147-A177-3AD203B41FA5}">
                      <a16:colId xmlns:a16="http://schemas.microsoft.com/office/drawing/2014/main" val="2362508440"/>
                    </a:ext>
                  </a:extLst>
                </a:gridCol>
              </a:tblGrid>
              <a:tr h="258604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Bundesland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Anzahl Zentren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b="1" u="none" strike="noStrike" dirty="0">
                          <a:effectLst/>
                        </a:rPr>
                        <a:t>Summe von 2025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66223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14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4788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999306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OÖ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169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021157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STMK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7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3841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383689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666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0544258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Gesamtergebnis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25</a:t>
                      </a:r>
                      <a:endParaRPr lang="de-A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9464</a:t>
                      </a:r>
                      <a:endParaRPr lang="de-A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389328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737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Altersverteilung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26812"/>
            <a:ext cx="5472607" cy="39784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16832"/>
            <a:ext cx="2520280" cy="36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3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Anzahl Funktionsstörungen nach Alter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876" y="2331778"/>
            <a:ext cx="3564983" cy="1331585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31" y="2328516"/>
            <a:ext cx="3570632" cy="1338108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31" y="3869873"/>
            <a:ext cx="3570632" cy="1352192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876" y="3869874"/>
            <a:ext cx="3564983" cy="1350053"/>
          </a:xfrm>
          <a:prstGeom prst="rect">
            <a:avLst/>
          </a:prstGeom>
          <a:effectLst>
            <a:glow rad="127000">
              <a:srgbClr val="FFC000"/>
            </a:glo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1600F0-13FC-66C5-DDE9-7D8A34CB09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301208"/>
            <a:ext cx="1728191" cy="12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5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DFEA5-DED3-7509-8FDF-6407196C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Selbsthilfe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B83529-196B-9B02-6B2E-D039BB6A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34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1770068-A6FD-6AC0-EF90-76F2AD2D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968" y="1844675"/>
            <a:ext cx="7506064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70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Anzahl Funktionsstörungen – Betreuungssituation nach Entlassung 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12" y="2681272"/>
            <a:ext cx="3484648" cy="1198541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80" y="2681272"/>
            <a:ext cx="3463067" cy="1198541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sp>
        <p:nvSpPr>
          <p:cNvPr id="13" name="Textfeld 12"/>
          <p:cNvSpPr txBox="1"/>
          <p:nvPr/>
        </p:nvSpPr>
        <p:spPr>
          <a:xfrm>
            <a:off x="1291578" y="3913271"/>
            <a:ext cx="19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5.35  </a:t>
            </a:r>
            <a:r>
              <a:rPr lang="de-DE" sz="1800" dirty="0"/>
              <a:t>Nach Hause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320955" y="3913271"/>
            <a:ext cx="19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 </a:t>
            </a:r>
            <a:r>
              <a:rPr lang="de-DE" sz="1800" b="1" dirty="0"/>
              <a:t>7.97</a:t>
            </a:r>
            <a:r>
              <a:rPr lang="de-DE" sz="1800" dirty="0"/>
              <a:t> Pflegeheim</a:t>
            </a: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EA90EF80-4815-5E5D-9CEC-96EA14ECB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47864" y="4895225"/>
            <a:ext cx="2232248" cy="1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23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07FB7-F1D6-1291-CC27-1905D47C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Sturzrisiko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E561EC-FB08-34F6-4379-A73E93B2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36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48870D3-53A0-95F6-7895-B10FFFCB8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3380" y="1844675"/>
            <a:ext cx="7477240" cy="47529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BFD0A0-00CA-BF27-9C85-1984CCA219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227"/>
          <a:stretch>
            <a:fillRect/>
          </a:stretch>
        </p:blipFill>
        <p:spPr>
          <a:xfrm>
            <a:off x="6660232" y="2375756"/>
            <a:ext cx="1962705" cy="18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90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Assessments Mittelwerte 2008-2025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8589"/>
          <a:stretch/>
        </p:blipFill>
        <p:spPr>
          <a:xfrm>
            <a:off x="707232" y="2125267"/>
            <a:ext cx="7808119" cy="3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7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Assessments Mittelwerte 2008-2025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39" y="2125266"/>
            <a:ext cx="7662462" cy="22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5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C3B7D-9888-7673-AF70-9710A327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Transfer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974E99-AC52-AEF5-35FD-D32040A6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39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9A8D328-BE1A-D05F-DE4B-2FC9F4366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032" y="1844675"/>
            <a:ext cx="6695936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7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FB3E9-3D53-4ABA-D1F8-B8BABCAA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33020-DB00-BC7C-FA1B-3973C9BA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Worüber wollen wir nachdenken…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5D633C-9493-7E32-1287-9B86810FE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b="1" dirty="0"/>
              <a:t>Checkliste</a:t>
            </a:r>
          </a:p>
          <a:p>
            <a:r>
              <a:rPr lang="de-AT" dirty="0" err="1">
                <a:solidFill>
                  <a:schemeClr val="bg1">
                    <a:lumMod val="85000"/>
                  </a:schemeClr>
                </a:solidFill>
              </a:rPr>
              <a:t>Akutgeriatrieberichte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dirty="0">
                <a:solidFill>
                  <a:schemeClr val="bg1">
                    <a:lumMod val="85000"/>
                  </a:schemeClr>
                </a:solidFill>
              </a:rPr>
              <a:t>TMS- Therapie und Monitoring System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9F156C-F730-98E6-8762-B84108A1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4</a:t>
            </a:fld>
            <a:endParaRPr lang="de-AT" altLang="de-DE" sz="1200"/>
          </a:p>
        </p:txBody>
      </p:sp>
      <p:pic>
        <p:nvPicPr>
          <p:cNvPr id="5" name="Picture 2" descr="Joanneum Research - EIT Manufacturing">
            <a:extLst>
              <a:ext uri="{FF2B5EF4-FFF2-40B4-BE49-F238E27FC236}">
                <a16:creationId xmlns:a16="http://schemas.microsoft.com/office/drawing/2014/main" id="{93AD1756-4BDA-DE5A-7907-D556AFE9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40768"/>
            <a:ext cx="1728192" cy="5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79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6A36C-01E8-CF53-9C56-7E6C779C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Einsatz Logopädie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DA0DFB-28C4-4E6E-6FD2-1450B62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40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995E7C-6A04-F973-F301-62B906C2D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9" y="1844675"/>
            <a:ext cx="7129462" cy="47529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11960" y="2852936"/>
            <a:ext cx="3924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Dysphagie: Prävalenz 10-33%</a:t>
            </a:r>
          </a:p>
          <a:p>
            <a:pPr algn="ctr"/>
            <a:r>
              <a:rPr lang="de-DE" sz="1200" dirty="0"/>
              <a:t>Mayo </a:t>
            </a:r>
            <a:r>
              <a:rPr lang="de-DE" sz="1200" dirty="0" err="1"/>
              <a:t>Clinic</a:t>
            </a:r>
            <a:r>
              <a:rPr lang="de-DE" sz="1200" dirty="0"/>
              <a:t> </a:t>
            </a:r>
            <a:r>
              <a:rPr lang="de-DE" sz="1200" dirty="0" err="1"/>
              <a:t>Proceedings</a:t>
            </a:r>
            <a:r>
              <a:rPr lang="de-DE" sz="1200" dirty="0"/>
              <a:t> p488-497February 2021</a:t>
            </a:r>
          </a:p>
        </p:txBody>
      </p:sp>
    </p:spTree>
    <p:extLst>
      <p:ext uri="{BB962C8B-B14F-4D97-AF65-F5344CB8AC3E}">
        <p14:creationId xmlns:p14="http://schemas.microsoft.com/office/powerpoint/2010/main" val="237736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 wie vielen Einrichtungen wird oder wurde Logopädie eingesetzt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688181"/>
          </a:xfrm>
        </p:spPr>
        <p:txBody>
          <a:bodyPr numCol="2">
            <a:normAutofit fontScale="47500" lnSpcReduction="20000"/>
          </a:bodyPr>
          <a:lstStyle/>
          <a:p>
            <a:r>
              <a:rPr lang="de-DE" dirty="0"/>
              <a:t>Nur die Zentren sind aufgelistet, bei denen mindestens 1x LOP gemacht wurde</a:t>
            </a:r>
          </a:p>
          <a:p>
            <a:r>
              <a:rPr lang="de-DE" dirty="0"/>
              <a:t>Starker Anstieg in Zentrum  (A-062)</a:t>
            </a:r>
          </a:p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" y="2914649"/>
            <a:ext cx="4205039" cy="28033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20" y="2914649"/>
            <a:ext cx="4205039" cy="28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1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Problemfeld Dysphagie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2312179"/>
            <a:ext cx="3961397" cy="3263504"/>
          </a:xfrm>
        </p:spPr>
        <p:txBody>
          <a:bodyPr>
            <a:normAutofit fontScale="62500" lnSpcReduction="20000"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Schluckstörung vorhanden</a:t>
            </a:r>
          </a:p>
          <a:p>
            <a:pPr lvl="1"/>
            <a:r>
              <a:rPr lang="de-DE" b="1" dirty="0">
                <a:solidFill>
                  <a:srgbClr val="FF0000"/>
                </a:solidFill>
              </a:rPr>
              <a:t>8650 (5,92%) von 137576</a:t>
            </a:r>
          </a:p>
          <a:p>
            <a:r>
              <a:rPr lang="de-DE" b="1" dirty="0">
                <a:solidFill>
                  <a:srgbClr val="00B050"/>
                </a:solidFill>
              </a:rPr>
              <a:t>Schluckstörung vorhanden und LOP Leistungen vorhanden</a:t>
            </a:r>
          </a:p>
          <a:p>
            <a:pPr lvl="1"/>
            <a:r>
              <a:rPr lang="de-DE" b="1" dirty="0">
                <a:solidFill>
                  <a:srgbClr val="00B050"/>
                </a:solidFill>
              </a:rPr>
              <a:t>500 (22,72%) von 2200</a:t>
            </a:r>
          </a:p>
          <a:p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Schluckstörung nicht vorhanden und LOP Leistungen vorhanden</a:t>
            </a:r>
          </a:p>
          <a:p>
            <a:pPr lvl="1"/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2427</a:t>
            </a:r>
          </a:p>
          <a:p>
            <a:endParaRPr lang="de-DE" dirty="0"/>
          </a:p>
          <a:p>
            <a:endParaRPr lang="de-DE" dirty="0"/>
          </a:p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92275"/>
            <a:ext cx="3215138" cy="8504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61" y="2615258"/>
            <a:ext cx="3181969" cy="7954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61" y="3493864"/>
            <a:ext cx="3191858" cy="9001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90" y="4471802"/>
            <a:ext cx="3191858" cy="8964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35" y="5513340"/>
            <a:ext cx="3181969" cy="9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90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Wartezeiten auf AG/R Bett stationär</a:t>
            </a:r>
            <a:endParaRPr lang="de-AT" sz="3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6" y="2125266"/>
            <a:ext cx="5089545" cy="339303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EB97E7-5388-171B-232C-657D6385B056}"/>
              </a:ext>
            </a:extLst>
          </p:cNvPr>
          <p:cNvSpPr txBox="1"/>
          <p:nvPr/>
        </p:nvSpPr>
        <p:spPr>
          <a:xfrm flipH="1">
            <a:off x="5393530" y="3356992"/>
            <a:ext cx="3498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4800" b="1" dirty="0">
              <a:latin typeface="Comic Sans MS" panose="030F0702030302020204" pitchFamily="66" charset="0"/>
            </a:endParaRPr>
          </a:p>
          <a:p>
            <a:r>
              <a:rPr lang="de-AT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&gt; 50% !!!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18963B-37CA-7226-58ED-5BA1322C9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6" y="2277666"/>
            <a:ext cx="5089545" cy="3393030"/>
          </a:xfrm>
          <a:prstGeom prst="rect">
            <a:avLst/>
          </a:prstGeom>
        </p:spPr>
      </p:pic>
      <p:sp>
        <p:nvSpPr>
          <p:cNvPr id="4" name="Geschweifte Klammer links/rechts 3"/>
          <p:cNvSpPr/>
          <p:nvPr/>
        </p:nvSpPr>
        <p:spPr>
          <a:xfrm>
            <a:off x="1763688" y="3861048"/>
            <a:ext cx="2736304" cy="1440160"/>
          </a:xfrm>
          <a:prstGeom prst="bracePair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5783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Wartezeiten – Postoperative Situation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77" y="2125267"/>
            <a:ext cx="4490175" cy="29934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267"/>
            <a:ext cx="4490177" cy="299345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666083" y="5243188"/>
            <a:ext cx="1343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Postoperative Situation</a:t>
            </a:r>
          </a:p>
          <a:p>
            <a:pPr algn="ctr"/>
            <a:r>
              <a:rPr lang="de-DE" sz="1500" dirty="0"/>
              <a:t>Nein</a:t>
            </a:r>
            <a:endParaRPr lang="de-AT" sz="1500" dirty="0"/>
          </a:p>
        </p:txBody>
      </p:sp>
      <p:sp>
        <p:nvSpPr>
          <p:cNvPr id="10" name="Textfeld 9"/>
          <p:cNvSpPr txBox="1"/>
          <p:nvPr/>
        </p:nvSpPr>
        <p:spPr>
          <a:xfrm>
            <a:off x="6165893" y="5243188"/>
            <a:ext cx="1343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Postoperative Situation</a:t>
            </a:r>
          </a:p>
          <a:p>
            <a:pPr algn="ctr"/>
            <a:r>
              <a:rPr lang="de-DE" sz="1500" dirty="0"/>
              <a:t>Ja</a:t>
            </a:r>
            <a:endParaRPr lang="de-AT" sz="1500" dirty="0"/>
          </a:p>
        </p:txBody>
      </p:sp>
    </p:spTree>
    <p:extLst>
      <p:ext uri="{BB962C8B-B14F-4D97-AF65-F5344CB8AC3E}">
        <p14:creationId xmlns:p14="http://schemas.microsoft.com/office/powerpoint/2010/main" val="129130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Ändert sich das Ergebnis, wenn sie später auf die AGR kommen?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226469"/>
            <a:ext cx="1294303" cy="3263504"/>
          </a:xfrm>
        </p:spPr>
        <p:txBody>
          <a:bodyPr/>
          <a:lstStyle/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1600" dirty="0"/>
              <a:t>Barthel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dirty="0" err="1"/>
              <a:t>Tinetti</a:t>
            </a:r>
            <a:endParaRPr lang="de-DE" sz="1600" dirty="0"/>
          </a:p>
          <a:p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55" y="2276872"/>
            <a:ext cx="2560300" cy="1253572"/>
          </a:xfrm>
          <a:prstGeom prst="rect">
            <a:avLst/>
          </a:prstGeom>
          <a:effectLst>
            <a:glow rad="127000">
              <a:schemeClr val="tx2"/>
            </a:glo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67" y="3898289"/>
            <a:ext cx="2574588" cy="1265175"/>
          </a:xfrm>
          <a:prstGeom prst="rect">
            <a:avLst/>
          </a:prstGeom>
          <a:effectLst>
            <a:glow rad="127000">
              <a:schemeClr val="tx2"/>
            </a:glo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149" y="2276271"/>
            <a:ext cx="2578975" cy="1262901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478" y="3898289"/>
            <a:ext cx="2574213" cy="1256145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8" name="Textfeld 7"/>
          <p:cNvSpPr txBox="1"/>
          <p:nvPr/>
        </p:nvSpPr>
        <p:spPr>
          <a:xfrm>
            <a:off x="1491626" y="5351473"/>
            <a:ext cx="13430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0 bis 14 Tage</a:t>
            </a:r>
            <a:endParaRPr lang="de-AT" sz="15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119" y="2288371"/>
            <a:ext cx="2569377" cy="1253572"/>
          </a:xfrm>
          <a:prstGeom prst="rect">
            <a:avLst/>
          </a:prstGeom>
          <a:effectLst>
            <a:glow rad="127000">
              <a:srgbClr val="FF9900"/>
            </a:glo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503" y="3907319"/>
            <a:ext cx="2569993" cy="1256145"/>
          </a:xfrm>
          <a:prstGeom prst="rect">
            <a:avLst/>
          </a:prstGeom>
          <a:effectLst>
            <a:glow rad="127000">
              <a:srgbClr val="FF9900"/>
            </a:glow>
          </a:effectLst>
        </p:spPr>
      </p:pic>
      <p:sp>
        <p:nvSpPr>
          <p:cNvPr id="12" name="Textfeld 11"/>
          <p:cNvSpPr txBox="1"/>
          <p:nvPr/>
        </p:nvSpPr>
        <p:spPr>
          <a:xfrm>
            <a:off x="4327962" y="5339931"/>
            <a:ext cx="13430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15 bis 42 Tage</a:t>
            </a:r>
            <a:endParaRPr lang="de-AT" sz="1500" dirty="0"/>
          </a:p>
        </p:txBody>
      </p:sp>
      <p:sp>
        <p:nvSpPr>
          <p:cNvPr id="13" name="Textfeld 12"/>
          <p:cNvSpPr txBox="1"/>
          <p:nvPr/>
        </p:nvSpPr>
        <p:spPr>
          <a:xfrm>
            <a:off x="7032468" y="5339931"/>
            <a:ext cx="13430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&gt;42 Tage</a:t>
            </a:r>
            <a:endParaRPr lang="de-AT" sz="15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2C215-BD86-69F4-E605-805F63F4A2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47" y="5637994"/>
            <a:ext cx="1584176" cy="10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43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28651" y="2226469"/>
            <a:ext cx="3393281" cy="3263504"/>
          </a:xfrm>
        </p:spPr>
        <p:txBody>
          <a:bodyPr/>
          <a:lstStyle/>
          <a:p>
            <a:r>
              <a:rPr lang="de-AT" sz="2400" dirty="0"/>
              <a:t>Funktionsstörungen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Struktur- Prozess- und Ergebnisqualität</a:t>
            </a:r>
            <a:endParaRPr lang="de-AT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928992" cy="63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68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Struktur- Prozess- und </a:t>
            </a:r>
            <a:r>
              <a:rPr lang="de-DE" dirty="0" err="1"/>
              <a:t>Ergebnissqualität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260648"/>
            <a:ext cx="928903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32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84C61C-FFBE-63A2-2113-9F1BF908D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71F1111-B681-D345-89ED-D4ADF6E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68BA93-8187-0E67-0C8A-C01A90B34D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" y="1484784"/>
            <a:ext cx="8769972" cy="4076136"/>
          </a:xfrm>
        </p:spPr>
      </p:pic>
    </p:spTree>
    <p:extLst>
      <p:ext uri="{BB962C8B-B14F-4D97-AF65-F5344CB8AC3E}">
        <p14:creationId xmlns:p14="http://schemas.microsoft.com/office/powerpoint/2010/main" val="19994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CE8EA-4B9B-0D9D-AF81-1D3FCBE37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CBC4F-83DF-37DA-E3E3-70ABD589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Worüber wollen wir nachdenken…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03A26D-9F8D-B578-8E8E-53B03ECE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105025"/>
            <a:ext cx="7772400" cy="4752975"/>
          </a:xfrm>
        </p:spPr>
        <p:txBody>
          <a:bodyPr/>
          <a:lstStyle/>
          <a:p>
            <a:r>
              <a:rPr lang="de-AT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Checkliste</a:t>
            </a:r>
          </a:p>
          <a:p>
            <a:r>
              <a:rPr lang="de-AT" b="1" dirty="0" err="1">
                <a:solidFill>
                  <a:schemeClr val="bg1">
                    <a:lumMod val="85000"/>
                  </a:schemeClr>
                </a:solidFill>
              </a:rPr>
              <a:t>Akutgeriatrieberichte</a:t>
            </a:r>
            <a:endParaRPr lang="de-AT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b="1" dirty="0"/>
              <a:t>TMS (Therapie / Monitoring  System)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9E20C3-0467-6331-5A76-3A1CC2A7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49</a:t>
            </a:fld>
            <a:endParaRPr lang="de-AT" altLang="de-DE" sz="120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347B68-51D5-F10D-EBBC-BD2698CAC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865" y="3926747"/>
            <a:ext cx="5360598" cy="24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35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F31A3-FDDA-4FF1-3C4E-8750B1DB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Welt in der wir leben, ist nicht die Welt mit der wir rechnen…</a:t>
            </a:r>
            <a:r>
              <a:rPr lang="de-AT" sz="1200" dirty="0"/>
              <a:t>Hermann Schmitz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1F007E-188B-808B-3449-18519AFF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5</a:t>
            </a:fld>
            <a:endParaRPr lang="de-AT" altLang="de-DE" sz="1200"/>
          </a:p>
        </p:txBody>
      </p:sp>
      <p:graphicFrame>
        <p:nvGraphicFramePr>
          <p:cNvPr id="5" name="Objekt 2">
            <a:extLst>
              <a:ext uri="{FF2B5EF4-FFF2-40B4-BE49-F238E27FC236}">
                <a16:creationId xmlns:a16="http://schemas.microsoft.com/office/drawing/2014/main" id="{BB231B2C-B546-2A16-8605-9BFEF322DF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803847"/>
              </p:ext>
            </p:extLst>
          </p:nvPr>
        </p:nvGraphicFramePr>
        <p:xfrm>
          <a:off x="1676400" y="2054225"/>
          <a:ext cx="5791200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2" imgW="5791110" imgH="4333770" progId="MSGraph.Chart.8">
                  <p:embed followColorScheme="full"/>
                </p:oleObj>
              </mc:Choice>
              <mc:Fallback>
                <p:oleObj name="Diagramm" r:id="rId2" imgW="5791110" imgH="4333770" progId="MSGraph.Chart.8">
                  <p:embed followColorScheme="full"/>
                  <p:pic>
                    <p:nvPicPr>
                      <p:cNvPr id="10244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054225"/>
                        <a:ext cx="5791200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5872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Therapie/Monitoring System (TMS) Hauptfunktionen</a:t>
            </a:r>
            <a:endParaRPr lang="de-AT" dirty="0"/>
          </a:p>
        </p:txBody>
      </p:sp>
      <p:grpSp>
        <p:nvGrpSpPr>
          <p:cNvPr id="28" name="Gruppieren 27"/>
          <p:cNvGrpSpPr/>
          <p:nvPr/>
        </p:nvGrpSpPr>
        <p:grpSpPr>
          <a:xfrm>
            <a:off x="628650" y="2125267"/>
            <a:ext cx="8244068" cy="2805481"/>
            <a:chOff x="1008063" y="2433582"/>
            <a:chExt cx="12306869" cy="4188065"/>
          </a:xfrm>
        </p:grpSpPr>
        <p:sp>
          <p:nvSpPr>
            <p:cNvPr id="4" name="Rechteck 3"/>
            <p:cNvSpPr/>
            <p:nvPr/>
          </p:nvSpPr>
          <p:spPr>
            <a:xfrm>
              <a:off x="8391723" y="3957702"/>
              <a:ext cx="4901985" cy="10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8395698" y="5472040"/>
              <a:ext cx="4901985" cy="10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8412947" y="2443364"/>
              <a:ext cx="4901985" cy="10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866076" y="5475328"/>
              <a:ext cx="4901985" cy="10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1866077" y="3959346"/>
              <a:ext cx="4901985" cy="10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866077" y="2433582"/>
              <a:ext cx="4901985" cy="10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008063" y="2433582"/>
              <a:ext cx="864006" cy="1080000"/>
            </a:xfrm>
            <a:prstGeom prst="rect">
              <a:avLst/>
            </a:prstGeom>
            <a:solidFill>
              <a:srgbClr val="0095D8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1985499" y="2629421"/>
              <a:ext cx="4464619" cy="1378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Datenerfassung für das </a:t>
              </a:r>
              <a:r>
                <a:rPr lang="de-AT" sz="1800" dirty="0" err="1">
                  <a:solidFill>
                    <a:srgbClr val="000000"/>
                  </a:solidFill>
                  <a:latin typeface="Calibri" panose="020F0502020204030204"/>
                </a:rPr>
                <a:t>Comprehensive</a:t>
              </a: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de-AT" sz="1800" dirty="0" err="1">
                  <a:solidFill>
                    <a:srgbClr val="000000"/>
                  </a:solidFill>
                  <a:latin typeface="Calibri" panose="020F0502020204030204"/>
                </a:rPr>
                <a:t>Geriatric</a:t>
              </a: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 Assessment (CGA)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008063" y="3959346"/>
              <a:ext cx="858014" cy="1080000"/>
            </a:xfrm>
            <a:prstGeom prst="rect">
              <a:avLst/>
            </a:prstGeom>
            <a:solidFill>
              <a:srgbClr val="0095D8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2005505" y="4143048"/>
              <a:ext cx="4789611" cy="964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Unterstützung interdisziplinärer </a:t>
              </a:r>
              <a:b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</a:b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Team-Meetings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1008064" y="5475332"/>
              <a:ext cx="858013" cy="1080000"/>
            </a:xfrm>
            <a:prstGeom prst="rect">
              <a:avLst/>
            </a:prstGeom>
            <a:solidFill>
              <a:srgbClr val="0095D8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2001532" y="5817757"/>
              <a:ext cx="4603342" cy="551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KIS-Integration und -Ergänzung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7534923" y="2443364"/>
              <a:ext cx="856800" cy="1080000"/>
            </a:xfrm>
            <a:prstGeom prst="rect">
              <a:avLst/>
            </a:prstGeom>
            <a:solidFill>
              <a:srgbClr val="0095D8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8531150" y="2785468"/>
              <a:ext cx="4686905" cy="551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Darstellung des Patientenstatus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7540487" y="3957702"/>
              <a:ext cx="845453" cy="1080000"/>
            </a:xfrm>
            <a:prstGeom prst="rect">
              <a:avLst/>
            </a:prstGeom>
            <a:solidFill>
              <a:srgbClr val="0095D8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8531150" y="4143048"/>
              <a:ext cx="4671016" cy="964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Automatische Berichterstellung</a:t>
              </a:r>
            </a:p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Arztbrief/Patientenbrief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7540487" y="5472040"/>
              <a:ext cx="845453" cy="1080000"/>
            </a:xfrm>
            <a:prstGeom prst="rect">
              <a:avLst/>
            </a:prstGeom>
            <a:solidFill>
              <a:srgbClr val="0095D8"/>
            </a:solidFill>
            <a:ln>
              <a:solidFill>
                <a:srgbClr val="009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 sz="18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8531150" y="5656794"/>
              <a:ext cx="4558544" cy="964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370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Benchmarking-Aktivitäten </a:t>
              </a:r>
              <a:b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</a:b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und </a:t>
              </a:r>
              <a:r>
                <a:rPr lang="de-AT" sz="1800" dirty="0" err="1">
                  <a:solidFill>
                    <a:srgbClr val="000000"/>
                  </a:solidFill>
                  <a:latin typeface="Calibri" panose="020F0502020204030204"/>
                </a:rPr>
                <a:t>autom</a:t>
              </a:r>
              <a:r>
                <a:rPr lang="de-AT" sz="1800" dirty="0">
                  <a:solidFill>
                    <a:srgbClr val="000000"/>
                  </a:solidFill>
                  <a:latin typeface="Calibri" panose="020F0502020204030204"/>
                </a:rPr>
                <a:t>. Datenübertragung</a:t>
              </a: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269" y="5745332"/>
              <a:ext cx="540000" cy="540000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213" y="2705569"/>
              <a:ext cx="540000" cy="540000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715" y="4232705"/>
              <a:ext cx="540000" cy="54000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715" y="5745332"/>
              <a:ext cx="540000" cy="540000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52" y="4232705"/>
              <a:ext cx="540000" cy="540000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50" y="2713364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09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TMS Integration</a:t>
            </a:r>
          </a:p>
        </p:txBody>
      </p:sp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10" y="2455747"/>
            <a:ext cx="8436262" cy="29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9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to Ärzteteam, das bildschirm betracht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7"/>
          <a:stretch/>
        </p:blipFill>
        <p:spPr bwMode="auto">
          <a:xfrm>
            <a:off x="1" y="855577"/>
            <a:ext cx="9144000" cy="51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504" fontAlgn="auto">
              <a:spcBef>
                <a:spcPts val="0"/>
              </a:spcBef>
              <a:spcAft>
                <a:spcPts val="0"/>
              </a:spcAft>
              <a:defRPr/>
            </a:pPr>
            <a:fld id="{882D1A77-C809-4D0D-9BEE-B2D6A0E27014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914504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en-US" dirty="0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570058" y="1801952"/>
            <a:ext cx="3320845" cy="2084654"/>
            <a:chOff x="4104379" y="1958410"/>
            <a:chExt cx="5942805" cy="3775867"/>
          </a:xfrm>
        </p:grpSpPr>
        <p:pic>
          <p:nvPicPr>
            <p:cNvPr id="1026" name="Picture 2" descr="Tablette, Technologie, Hand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379" y="1958410"/>
              <a:ext cx="5942805" cy="3775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1413" y="2421719"/>
              <a:ext cx="4781188" cy="2739646"/>
            </a:xfrm>
            <a:prstGeom prst="rect">
              <a:avLst/>
            </a:prstGeom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Therapie/Monitoring System - TMS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6953316" y="1256245"/>
            <a:ext cx="1952679" cy="743965"/>
            <a:chOff x="10513269" y="605802"/>
            <a:chExt cx="2952410" cy="1124860"/>
          </a:xfrm>
        </p:grpSpPr>
        <p:pic>
          <p:nvPicPr>
            <p:cNvPr id="8" name="Inhaltsplatzhalter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351"/>
            <a:stretch/>
          </p:blipFill>
          <p:spPr>
            <a:xfrm>
              <a:off x="10513269" y="662550"/>
              <a:ext cx="2952410" cy="1009475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1398250" y="605802"/>
              <a:ext cx="1203309" cy="11248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87"/>
            </a:p>
          </p:txBody>
        </p:sp>
      </p:grpSp>
      <p:sp>
        <p:nvSpPr>
          <p:cNvPr id="17" name="Rechteck 16"/>
          <p:cNvSpPr/>
          <p:nvPr/>
        </p:nvSpPr>
        <p:spPr>
          <a:xfrm>
            <a:off x="3842332" y="2031444"/>
            <a:ext cx="2768143" cy="1553999"/>
          </a:xfrm>
          <a:prstGeom prst="rect">
            <a:avLst/>
          </a:prstGeom>
          <a:noFill/>
          <a:ln w="762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grpSp>
        <p:nvGrpSpPr>
          <p:cNvPr id="5" name="Gruppieren 4"/>
          <p:cNvGrpSpPr/>
          <p:nvPr/>
        </p:nvGrpSpPr>
        <p:grpSpPr>
          <a:xfrm>
            <a:off x="0" y="1238189"/>
            <a:ext cx="9144000" cy="4810258"/>
            <a:chOff x="448866" y="1701022"/>
            <a:chExt cx="13016813" cy="643681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866" y="1701022"/>
              <a:ext cx="13016813" cy="6436811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04212" y="2030265"/>
              <a:ext cx="1256081" cy="321635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07858" y="6546285"/>
              <a:ext cx="796878" cy="335528"/>
            </a:xfrm>
            <a:prstGeom prst="rect">
              <a:avLst/>
            </a:prstGeom>
          </p:spPr>
        </p:pic>
      </p:grpSp>
      <p:sp>
        <p:nvSpPr>
          <p:cNvPr id="23" name="Rechteck 22"/>
          <p:cNvSpPr/>
          <p:nvPr/>
        </p:nvSpPr>
        <p:spPr>
          <a:xfrm>
            <a:off x="8187602" y="1456931"/>
            <a:ext cx="913089" cy="267663"/>
          </a:xfrm>
          <a:prstGeom prst="rect">
            <a:avLst/>
          </a:prstGeom>
          <a:noFill/>
          <a:ln w="381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3561"/>
            <a:ext cx="9144000" cy="4792766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4572002" y="1453802"/>
            <a:ext cx="1565410" cy="267663"/>
          </a:xfrm>
          <a:prstGeom prst="rect">
            <a:avLst/>
          </a:prstGeom>
          <a:noFill/>
          <a:ln w="381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</p:spTree>
    <p:extLst>
      <p:ext uri="{BB962C8B-B14F-4D97-AF65-F5344CB8AC3E}">
        <p14:creationId xmlns:p14="http://schemas.microsoft.com/office/powerpoint/2010/main" val="12411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oto Ärzteteam, das bildschirm betracht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7"/>
          <a:stretch/>
        </p:blipFill>
        <p:spPr bwMode="auto">
          <a:xfrm>
            <a:off x="1" y="855577"/>
            <a:ext cx="9144000" cy="51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8189"/>
            <a:ext cx="9143999" cy="481025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6106019" y="4286274"/>
            <a:ext cx="2991734" cy="1637598"/>
          </a:xfrm>
          <a:prstGeom prst="rect">
            <a:avLst/>
          </a:prstGeom>
          <a:noFill/>
          <a:ln w="381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0" name="Rechteck 9"/>
          <p:cNvSpPr/>
          <p:nvPr/>
        </p:nvSpPr>
        <p:spPr>
          <a:xfrm>
            <a:off x="6106020" y="3077844"/>
            <a:ext cx="3037979" cy="1267676"/>
          </a:xfrm>
          <a:prstGeom prst="rect">
            <a:avLst/>
          </a:prstGeom>
          <a:noFill/>
          <a:ln w="381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2" name="Rechteck 11"/>
          <p:cNvSpPr/>
          <p:nvPr/>
        </p:nvSpPr>
        <p:spPr>
          <a:xfrm>
            <a:off x="3286090" y="1842444"/>
            <a:ext cx="2571821" cy="3062972"/>
          </a:xfrm>
          <a:prstGeom prst="rect">
            <a:avLst/>
          </a:prstGeom>
          <a:noFill/>
          <a:ln w="381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3" name="Rechteck 12"/>
          <p:cNvSpPr/>
          <p:nvPr/>
        </p:nvSpPr>
        <p:spPr>
          <a:xfrm>
            <a:off x="8699776" y="1994059"/>
            <a:ext cx="468922" cy="381011"/>
          </a:xfrm>
          <a:prstGeom prst="rect">
            <a:avLst/>
          </a:prstGeom>
          <a:noFill/>
          <a:ln w="38100">
            <a:solidFill>
              <a:srgbClr val="41A6F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2" y="2546077"/>
            <a:ext cx="4882840" cy="185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33" y="1842444"/>
            <a:ext cx="3484215" cy="393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193" y="1842444"/>
            <a:ext cx="3603925" cy="393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35" y="1585260"/>
            <a:ext cx="6987758" cy="416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18" y="3752799"/>
            <a:ext cx="3704735" cy="188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711" y="1721868"/>
            <a:ext cx="3374855" cy="195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6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CA9DDA-3404-BFCC-9481-65CC708F8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15B815-4447-D770-BF4B-64BF32F9E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Teamvisite AGR Voitsberg  am 19.3.2026/ 12 PatientInnen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5C095E-49B1-1935-014A-50852F092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9" y="1745548"/>
            <a:ext cx="7873519" cy="52118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66F90B-D83C-FF67-9697-D12160EE8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77072"/>
            <a:ext cx="5868086" cy="2404864"/>
          </a:xfrm>
          <a:prstGeom prst="rect">
            <a:avLst/>
          </a:prstGeom>
        </p:spPr>
      </p:pic>
      <p:pic>
        <p:nvPicPr>
          <p:cNvPr id="12" name="Inhaltsplatzhalter 5">
            <a:extLst>
              <a:ext uri="{FF2B5EF4-FFF2-40B4-BE49-F238E27FC236}">
                <a16:creationId xmlns:a16="http://schemas.microsoft.com/office/drawing/2014/main" id="{E0A26518-AE03-48AB-3BA2-297364A0D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06004"/>
            <a:ext cx="2762250" cy="1828800"/>
          </a:xfrm>
        </p:spPr>
      </p:pic>
    </p:spTree>
    <p:extLst>
      <p:ext uri="{BB962C8B-B14F-4D97-AF65-F5344CB8AC3E}">
        <p14:creationId xmlns:p14="http://schemas.microsoft.com/office/powerpoint/2010/main" val="9127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6ABE2-EAB2-CD57-D68D-50A1CC77B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273324-221E-A900-0CC1-482132D36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B47838C-30AC-E9EF-5164-1C3282C6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TMS im Einsatz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B43A52-5348-4513-4C77-CF1F1254A660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8507" y="1916832"/>
            <a:ext cx="7192590" cy="405338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091250D-644A-AE1A-4CFD-2E8E4C3BA78C}"/>
              </a:ext>
            </a:extLst>
          </p:cNvPr>
          <p:cNvSpPr/>
          <p:nvPr/>
        </p:nvSpPr>
        <p:spPr>
          <a:xfrm>
            <a:off x="8286228" y="419102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79C6934-CB4F-8C72-3212-87A73859B089}"/>
              </a:ext>
            </a:extLst>
          </p:cNvPr>
          <p:cNvSpPr/>
          <p:nvPr/>
        </p:nvSpPr>
        <p:spPr>
          <a:xfrm>
            <a:off x="6228780" y="4712002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F1ED668-4A79-A5CB-1A02-BCE10D3D815A}"/>
              </a:ext>
            </a:extLst>
          </p:cNvPr>
          <p:cNvSpPr/>
          <p:nvPr/>
        </p:nvSpPr>
        <p:spPr>
          <a:xfrm>
            <a:off x="4909466" y="214475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FF1F0C4-169B-F89B-40B3-8C67E84D7EE1}"/>
              </a:ext>
            </a:extLst>
          </p:cNvPr>
          <p:cNvSpPr/>
          <p:nvPr/>
        </p:nvSpPr>
        <p:spPr>
          <a:xfrm>
            <a:off x="6429426" y="471491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406E504-768A-C4BD-2AC5-F0384F10E73E}"/>
              </a:ext>
            </a:extLst>
          </p:cNvPr>
          <p:cNvSpPr/>
          <p:nvPr/>
        </p:nvSpPr>
        <p:spPr>
          <a:xfrm>
            <a:off x="5470327" y="2666979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69A665-6400-FECD-9162-3DE8A8DA6A70}"/>
              </a:ext>
            </a:extLst>
          </p:cNvPr>
          <p:cNvSpPr/>
          <p:nvPr/>
        </p:nvSpPr>
        <p:spPr>
          <a:xfrm>
            <a:off x="5600048" y="3174729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433B322-1D66-65BE-1F74-41080B040799}"/>
              </a:ext>
            </a:extLst>
          </p:cNvPr>
          <p:cNvSpPr/>
          <p:nvPr/>
        </p:nvSpPr>
        <p:spPr>
          <a:xfrm>
            <a:off x="4143363" y="5219080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7EFA68D-BF26-274A-555A-AAA0B5165E38}"/>
              </a:ext>
            </a:extLst>
          </p:cNvPr>
          <p:cNvSpPr/>
          <p:nvPr/>
        </p:nvSpPr>
        <p:spPr>
          <a:xfrm>
            <a:off x="4330411" y="5219080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25BEA41-C969-C85B-627A-B61CD2C05038}"/>
              </a:ext>
            </a:extLst>
          </p:cNvPr>
          <p:cNvSpPr/>
          <p:nvPr/>
        </p:nvSpPr>
        <p:spPr>
          <a:xfrm>
            <a:off x="5095889" y="214475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97E30F-F0D2-DF1A-E3A9-FFA1A73AE2C2}"/>
              </a:ext>
            </a:extLst>
          </p:cNvPr>
          <p:cNvSpPr/>
          <p:nvPr/>
        </p:nvSpPr>
        <p:spPr>
          <a:xfrm>
            <a:off x="5671487" y="2666979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BB81B0-DCF5-6D41-5487-8A9DF9DEDBF4}"/>
              </a:ext>
            </a:extLst>
          </p:cNvPr>
          <p:cNvSpPr/>
          <p:nvPr/>
        </p:nvSpPr>
        <p:spPr>
          <a:xfrm>
            <a:off x="5806057" y="3174729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02AE534-6ABF-88A9-D4DB-33657DB45655}"/>
              </a:ext>
            </a:extLst>
          </p:cNvPr>
          <p:cNvSpPr/>
          <p:nvPr/>
        </p:nvSpPr>
        <p:spPr>
          <a:xfrm>
            <a:off x="5396406" y="3174729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BED2DDE-CD5C-25EE-7428-47297382CB75}"/>
              </a:ext>
            </a:extLst>
          </p:cNvPr>
          <p:cNvSpPr/>
          <p:nvPr/>
        </p:nvSpPr>
        <p:spPr>
          <a:xfrm>
            <a:off x="4524374" y="5219080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B646D4A-0570-00BA-D4CC-6578E0AB56BC}"/>
              </a:ext>
            </a:extLst>
          </p:cNvPr>
          <p:cNvSpPr txBox="1"/>
          <p:nvPr/>
        </p:nvSpPr>
        <p:spPr>
          <a:xfrm>
            <a:off x="8429108" y="4119095"/>
            <a:ext cx="347837" cy="286730"/>
          </a:xfrm>
          <a:prstGeom prst="rect">
            <a:avLst/>
          </a:prstGeom>
          <a:noFill/>
        </p:spPr>
        <p:txBody>
          <a:bodyPr wrap="none" lIns="71430" tIns="71430" rIns="71430" bIns="71430" rtlCol="0" anchor="ctr" anchorCtr="0">
            <a:spAutoFit/>
          </a:bodyPr>
          <a:lstStyle/>
          <a:p>
            <a:r>
              <a:rPr lang="de-AT" sz="926" dirty="0"/>
              <a:t>N/A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961E8AD-4D48-E215-A937-8D33B06CEADF}"/>
              </a:ext>
            </a:extLst>
          </p:cNvPr>
          <p:cNvSpPr/>
          <p:nvPr/>
        </p:nvSpPr>
        <p:spPr>
          <a:xfrm>
            <a:off x="5814366" y="419102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3E46A63-0B23-C893-0ED3-55B77D22A732}"/>
              </a:ext>
            </a:extLst>
          </p:cNvPr>
          <p:cNvSpPr/>
          <p:nvPr/>
        </p:nvSpPr>
        <p:spPr>
          <a:xfrm>
            <a:off x="6000790" y="419102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21019EE-F5CA-C8C5-1E19-648BBA65F8F6}"/>
              </a:ext>
            </a:extLst>
          </p:cNvPr>
          <p:cNvSpPr/>
          <p:nvPr/>
        </p:nvSpPr>
        <p:spPr>
          <a:xfrm>
            <a:off x="3809979" y="4717222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FBFD8DC-5F55-E30B-16C4-6DAC36ECD785}"/>
              </a:ext>
            </a:extLst>
          </p:cNvPr>
          <p:cNvSpPr/>
          <p:nvPr/>
        </p:nvSpPr>
        <p:spPr>
          <a:xfrm>
            <a:off x="5268428" y="2666979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B46E838-EE6B-CCC7-DFE9-7290A360FA13}"/>
              </a:ext>
            </a:extLst>
          </p:cNvPr>
          <p:cNvSpPr/>
          <p:nvPr/>
        </p:nvSpPr>
        <p:spPr>
          <a:xfrm>
            <a:off x="5298228" y="2144751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8A6409A-0CB7-33AC-A772-A20E2A959A37}"/>
              </a:ext>
            </a:extLst>
          </p:cNvPr>
          <p:cNvSpPr/>
          <p:nvPr/>
        </p:nvSpPr>
        <p:spPr>
          <a:xfrm>
            <a:off x="8286228" y="3667132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210ACF8-C7A1-EA02-3C66-B5AE2A1C9639}"/>
              </a:ext>
            </a:extLst>
          </p:cNvPr>
          <p:cNvSpPr txBox="1"/>
          <p:nvPr/>
        </p:nvSpPr>
        <p:spPr>
          <a:xfrm>
            <a:off x="8429108" y="3595206"/>
            <a:ext cx="347837" cy="286730"/>
          </a:xfrm>
          <a:prstGeom prst="rect">
            <a:avLst/>
          </a:prstGeom>
          <a:noFill/>
        </p:spPr>
        <p:txBody>
          <a:bodyPr wrap="none" lIns="71430" tIns="71430" rIns="71430" bIns="71430" rtlCol="0" anchor="ctr" anchorCtr="0">
            <a:spAutoFit/>
          </a:bodyPr>
          <a:lstStyle/>
          <a:p>
            <a:r>
              <a:rPr lang="de-AT" sz="926" dirty="0"/>
              <a:t>N/A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F4DE087-7925-4384-9D0E-15D14C75C7EF}"/>
              </a:ext>
            </a:extLst>
          </p:cNvPr>
          <p:cNvSpPr/>
          <p:nvPr/>
        </p:nvSpPr>
        <p:spPr>
          <a:xfrm>
            <a:off x="5814366" y="3706607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8756567-0478-88F9-227B-B90624277B48}"/>
              </a:ext>
            </a:extLst>
          </p:cNvPr>
          <p:cNvSpPr/>
          <p:nvPr/>
        </p:nvSpPr>
        <p:spPr>
          <a:xfrm>
            <a:off x="6000790" y="3706607"/>
            <a:ext cx="142879" cy="1428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87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6757F7-C9C6-439D-EB65-0AC368AC1295}"/>
              </a:ext>
            </a:extLst>
          </p:cNvPr>
          <p:cNvSpPr txBox="1"/>
          <p:nvPr/>
        </p:nvSpPr>
        <p:spPr>
          <a:xfrm>
            <a:off x="3952858" y="2039264"/>
            <a:ext cx="277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Kommunikation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FC68F4-D03E-3B6A-79E4-7274CFABA196}"/>
              </a:ext>
            </a:extLst>
          </p:cNvPr>
          <p:cNvSpPr txBox="1"/>
          <p:nvPr/>
        </p:nvSpPr>
        <p:spPr>
          <a:xfrm>
            <a:off x="3952857" y="2500930"/>
            <a:ext cx="241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Patient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2DF70EF-312C-E764-7292-E29A90121293}"/>
              </a:ext>
            </a:extLst>
          </p:cNvPr>
          <p:cNvSpPr txBox="1"/>
          <p:nvPr/>
        </p:nvSpPr>
        <p:spPr>
          <a:xfrm>
            <a:off x="4143362" y="2975908"/>
            <a:ext cx="1857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Kooperation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35747EB-B335-30BA-2D01-3950D044A27B}"/>
              </a:ext>
            </a:extLst>
          </p:cNvPr>
          <p:cNvSpPr txBox="1"/>
          <p:nvPr/>
        </p:nvSpPr>
        <p:spPr>
          <a:xfrm>
            <a:off x="2714576" y="4509121"/>
            <a:ext cx="2874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Dokumentation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32AC5CB-30C6-06D0-34AE-EB6E386E078F}"/>
              </a:ext>
            </a:extLst>
          </p:cNvPr>
          <p:cNvSpPr txBox="1"/>
          <p:nvPr/>
        </p:nvSpPr>
        <p:spPr>
          <a:xfrm>
            <a:off x="3034009" y="5131126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29737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063D-2497-0A5A-E5E3-3013487B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E672D33-97E4-5A8E-967A-707A98A196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4AB4C0F-6AF3-90C2-A8E5-6C5871832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20E89F1-CCC7-B517-06FA-2FD8CD8C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TMS Evaluierung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587A4E3-8B6E-2739-0B3F-BF9C41BE0B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90532" y="1911553"/>
            <a:ext cx="6947313" cy="37558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932A529-BC7A-297D-AED9-B7D0F79F8E3F}"/>
              </a:ext>
            </a:extLst>
          </p:cNvPr>
          <p:cNvSpPr txBox="1"/>
          <p:nvPr/>
        </p:nvSpPr>
        <p:spPr>
          <a:xfrm>
            <a:off x="1190532" y="5674875"/>
            <a:ext cx="6506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+mn-lt"/>
              </a:rPr>
              <a:t>https://ebooks.iospress.nl/doi/10.3233/SHTI250334 https://www.doi.org/10.3233/SHTI250334</a:t>
            </a:r>
            <a:endParaRPr lang="de-A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3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C24A63-CAD2-07DD-6DC5-1313190F1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718" y="1772816"/>
            <a:ext cx="8143398" cy="4638897"/>
          </a:xfrm>
        </p:spPr>
        <p:txBody>
          <a:bodyPr/>
          <a:lstStyle/>
          <a:p>
            <a:r>
              <a:rPr lang="de-AT" dirty="0">
                <a:latin typeface="Comic Sans MS" panose="030F0702030302020204" pitchFamily="66" charset="0"/>
              </a:rPr>
              <a:t>„Integration der </a:t>
            </a:r>
            <a:r>
              <a:rPr lang="de-AT" dirty="0" err="1">
                <a:latin typeface="Comic Sans MS" panose="030F0702030302020204" pitchFamily="66" charset="0"/>
              </a:rPr>
              <a:t>Decurse</a:t>
            </a:r>
            <a:r>
              <a:rPr lang="de-AT" dirty="0">
                <a:latin typeface="Comic Sans MS" panose="030F0702030302020204" pitchFamily="66" charset="0"/>
              </a:rPr>
              <a:t> aus der eFK ins TMS</a:t>
            </a:r>
          </a:p>
          <a:p>
            <a:r>
              <a:rPr lang="de-AT" dirty="0">
                <a:latin typeface="Comic Sans MS" panose="030F0702030302020204" pitchFamily="66" charset="0"/>
              </a:rPr>
              <a:t>Aktuell noch switchen zwischen eFK und TMS notwendig</a:t>
            </a:r>
          </a:p>
          <a:p>
            <a:r>
              <a:rPr lang="de-AT" dirty="0">
                <a:latin typeface="Comic Sans MS" panose="030F0702030302020204" pitchFamily="66" charset="0"/>
              </a:rPr>
              <a:t>Zuständigkeit für Problemlösung? TMS Beauftragter zu JR</a:t>
            </a:r>
          </a:p>
          <a:p>
            <a:r>
              <a:rPr lang="de-AT" dirty="0" err="1">
                <a:latin typeface="Comic Sans MS" panose="030F0702030302020204" pitchFamily="66" charset="0"/>
              </a:rPr>
              <a:t>Dzt</a:t>
            </a:r>
            <a:r>
              <a:rPr lang="de-AT" dirty="0">
                <a:latin typeface="Comic Sans MS" panose="030F0702030302020204" pitchFamily="66" charset="0"/>
              </a:rPr>
              <a:t>  noch keine Integration der </a:t>
            </a:r>
            <a:r>
              <a:rPr lang="de-AT" dirty="0" err="1">
                <a:latin typeface="Comic Sans MS" panose="030F0702030302020204" pitchFamily="66" charset="0"/>
              </a:rPr>
              <a:t>Abschlußberichte</a:t>
            </a:r>
            <a:r>
              <a:rPr lang="de-AT" dirty="0">
                <a:latin typeface="Comic Sans MS" panose="030F0702030302020204" pitchFamily="66" charset="0"/>
              </a:rPr>
              <a:t> in die  Medocs Arztbriefe möglich</a:t>
            </a:r>
          </a:p>
          <a:p>
            <a:r>
              <a:rPr lang="de-AT" dirty="0">
                <a:latin typeface="Comic Sans MS" panose="030F0702030302020204" pitchFamily="66" charset="0"/>
              </a:rPr>
              <a:t>Visualisierung der Therapiezielerreichung graphisch nicht fertig</a:t>
            </a:r>
          </a:p>
          <a:p>
            <a:r>
              <a:rPr lang="de-AT" dirty="0">
                <a:latin typeface="Comic Sans MS" panose="030F0702030302020204" pitchFamily="66" charset="0"/>
              </a:rPr>
              <a:t>Kontakt JR: Lösungsansatz wird bereits gesucht…</a:t>
            </a:r>
          </a:p>
          <a:p>
            <a:r>
              <a:rPr lang="de-AT" dirty="0">
                <a:latin typeface="Comic Sans MS" panose="030F0702030302020204" pitchFamily="66" charset="0"/>
              </a:rPr>
              <a:t>In der STMK gibt es  den </a:t>
            </a:r>
            <a:r>
              <a:rPr lang="de-AT" dirty="0" err="1">
                <a:latin typeface="Comic Sans MS" panose="030F0702030302020204" pitchFamily="66" charset="0"/>
              </a:rPr>
              <a:t>Geriatriebeirat</a:t>
            </a:r>
            <a:r>
              <a:rPr lang="de-AT" dirty="0">
                <a:latin typeface="Comic Sans MS" panose="030F0702030302020204" pitchFamily="66" charset="0"/>
              </a:rPr>
              <a:t> der </a:t>
            </a:r>
            <a:r>
              <a:rPr lang="de-AT" dirty="0" err="1">
                <a:latin typeface="Comic Sans MS" panose="030F0702030302020204" pitchFamily="66" charset="0"/>
              </a:rPr>
              <a:t>KAGes</a:t>
            </a:r>
            <a:r>
              <a:rPr lang="de-AT" dirty="0">
                <a:latin typeface="Comic Sans MS" panose="030F0702030302020204" pitchFamily="66" charset="0"/>
              </a:rPr>
              <a:t> </a:t>
            </a:r>
          </a:p>
          <a:p>
            <a:r>
              <a:rPr lang="de-AT" dirty="0">
                <a:latin typeface="Comic Sans MS" panose="030F0702030302020204" pitchFamily="66" charset="0"/>
              </a:rPr>
              <a:t>Regelmäßige Treffen der Anwender ….Erfahrungsaustausch.“</a:t>
            </a:r>
          </a:p>
          <a:p>
            <a:pPr marL="0" indent="0" algn="ctr">
              <a:buNone/>
            </a:pPr>
            <a:r>
              <a:rPr lang="de-AT" sz="1600" dirty="0">
                <a:latin typeface="+mj-lt"/>
              </a:rPr>
              <a:t>AGR Team Voitsberg, März 2026</a:t>
            </a:r>
            <a:endParaRPr lang="de-AT" dirty="0">
              <a:latin typeface="+mj-lt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F0E6B0-9D0F-8364-08A2-479BBDC08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8EB369-4FDD-8689-7B73-68DE68F1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Wünsche der AnwenderInnen ans System (Medocs):</a:t>
            </a:r>
          </a:p>
        </p:txBody>
      </p:sp>
    </p:spTree>
    <p:extLst>
      <p:ext uri="{BB962C8B-B14F-4D97-AF65-F5344CB8AC3E}">
        <p14:creationId xmlns:p14="http://schemas.microsoft.com/office/powerpoint/2010/main" val="37598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95E1FA-1049-65DD-EAB2-C92AC3F54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2D1A77-C809-4D0D-9BEE-B2D6A0E2701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F521DD-0C31-E20C-FDA6-CB6EFFDF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Next </a:t>
            </a:r>
            <a:r>
              <a:rPr lang="de-AT" dirty="0" err="1"/>
              <a:t>stop</a:t>
            </a:r>
            <a:r>
              <a:rPr lang="de-AT" dirty="0"/>
              <a:t>: </a:t>
            </a:r>
            <a:r>
              <a:rPr lang="de-AT" dirty="0" err="1"/>
              <a:t>Outcomevorhersage</a:t>
            </a:r>
            <a:endParaRPr lang="de-AT" dirty="0"/>
          </a:p>
        </p:txBody>
      </p:sp>
      <p:pic>
        <p:nvPicPr>
          <p:cNvPr id="5" name="Inhaltsplatzhalter 4" descr="Kopf mit Zahnrädern">
            <a:extLst>
              <a:ext uri="{FF2B5EF4-FFF2-40B4-BE49-F238E27FC236}">
                <a16:creationId xmlns:a16="http://schemas.microsoft.com/office/drawing/2014/main" id="{AFCEBD6D-9D22-0660-BF6F-89D469076F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9712" y="1988841"/>
            <a:ext cx="5256584" cy="40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Easy-</a:t>
            </a:r>
            <a:r>
              <a:rPr lang="de-DE" dirty="0" err="1"/>
              <a:t>to</a:t>
            </a:r>
            <a:r>
              <a:rPr lang="de-DE" dirty="0"/>
              <a:t>-Use Scores</a:t>
            </a:r>
            <a:br>
              <a:rPr lang="de-DE" dirty="0"/>
            </a:br>
            <a:r>
              <a:rPr lang="de-DE" dirty="0"/>
              <a:t>am Samstag 11.04.  12-13:30 FV-17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5542219"/>
            <a:ext cx="7886700" cy="335216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de-DE" sz="1500" dirty="0"/>
              <a:t>Online zum Testen verfügbar: </a:t>
            </a:r>
            <a:r>
              <a:rPr lang="de-AT" sz="1500" dirty="0">
                <a:hlinkClick r:id="rId2"/>
              </a:rPr>
              <a:t>https://scores.cds-bars.eu/</a:t>
            </a:r>
            <a:endParaRPr lang="de-AT" sz="15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36133"/>
            <a:ext cx="3355032" cy="273748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293" y="2736133"/>
            <a:ext cx="2953697" cy="26874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" y="1881609"/>
            <a:ext cx="7273352" cy="7859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5163">
            <a:off x="1799508" y="2464224"/>
            <a:ext cx="5326313" cy="27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F21A4-5199-A0F8-41B0-0A81D149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C411C-7E05-FFF5-4848-CDC8F9F6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6</a:t>
            </a:fld>
            <a:endParaRPr lang="de-AT" altLang="de-DE" sz="1200"/>
          </a:p>
        </p:txBody>
      </p:sp>
      <p:pic>
        <p:nvPicPr>
          <p:cNvPr id="5" name="Picture 8" descr="W:\Eigene Dateien\REM Bilder\Banovic4-2004.JPG">
            <a:extLst>
              <a:ext uri="{FF2B5EF4-FFF2-40B4-BE49-F238E27FC236}">
                <a16:creationId xmlns:a16="http://schemas.microsoft.com/office/drawing/2014/main" id="{39F25248-478E-74A3-61DC-165DEA8E35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6633"/>
            <a:ext cx="8568952" cy="65080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84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6204C-EB0E-8B5C-F64C-A3ECC017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E8C1A-F960-9A53-AEA7-8DD26F5A7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>
                <a:solidFill>
                  <a:srgbClr val="00B050"/>
                </a:solidFill>
              </a:rPr>
              <a:t>Danke für die Aufmerksamkeit!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C92AEB-8A6C-30A1-C43F-D0ACC643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0F23736-8EAD-4DEB-934D-4DFE4CC0D576}" type="slidenum">
              <a:rPr lang="de-AT" altLang="de-DE" sz="1200" smtClean="0"/>
              <a:pPr>
                <a:defRPr/>
              </a:pPr>
              <a:t>60</a:t>
            </a:fld>
            <a:endParaRPr lang="de-AT" altLang="de-DE" sz="120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24EC512-223D-226B-394F-7E3AC9F80E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63" y="1844675"/>
            <a:ext cx="1074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C2E58436-33AC-9C78-6710-546794C5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97360"/>
            <a:ext cx="640871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58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1026">
            <a:extLst>
              <a:ext uri="{FF2B5EF4-FFF2-40B4-BE49-F238E27FC236}">
                <a16:creationId xmlns:a16="http://schemas.microsoft.com/office/drawing/2014/main" id="{82C06022-00FD-1AEC-78FF-86FE6A9BF9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AT" altLang="de-DE"/>
          </a:p>
        </p:txBody>
      </p:sp>
      <p:pic>
        <p:nvPicPr>
          <p:cNvPr id="611332" name="Picture 1028">
            <a:extLst>
              <a:ext uri="{FF2B5EF4-FFF2-40B4-BE49-F238E27FC236}">
                <a16:creationId xmlns:a16="http://schemas.microsoft.com/office/drawing/2014/main" id="{2222347D-D2C2-668A-46A9-8791E3ED8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de-DE" altLang="de-DE"/>
            </a:br>
            <a:r>
              <a:rPr lang="de-DE" altLang="de-DE"/>
              <a:t>Warum „Benchmarking in der Geriatrie?“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altLang="de-DE"/>
              <a:t>Folie </a:t>
            </a:r>
            <a:fld id="{A92288F0-78B1-4D25-93FE-644EE8CC9949}" type="slidenum">
              <a:rPr lang="de-AT" altLang="de-DE" sz="1200"/>
              <a:pPr>
                <a:defRPr/>
              </a:pPr>
              <a:t>8</a:t>
            </a:fld>
            <a:endParaRPr lang="de-AT" altLang="de-DE" sz="1200"/>
          </a:p>
        </p:txBody>
      </p:sp>
      <p:pic>
        <p:nvPicPr>
          <p:cNvPr id="66565" name="Picture 5" descr="C:\Dokumente und Einstellungen\mrakp\Eigene Dateien\Eigene Bilder\8339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349500"/>
            <a:ext cx="40322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Dokumente und Einstellungen\mrakp\Eigene Dateien\Eigene Bilder\2009+New+Yorker+Festival+Atul+Gawande+PGjCeOJyiUv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176464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mrakp\Pictures\atul-beingmortal-cover3d1-319x4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1939925"/>
            <a:ext cx="3038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539553" y="692696"/>
            <a:ext cx="7918648" cy="1512168"/>
          </a:xfrm>
        </p:spPr>
        <p:txBody>
          <a:bodyPr/>
          <a:lstStyle/>
          <a:p>
            <a:r>
              <a:rPr lang="de-AT" altLang="de-DE" dirty="0"/>
              <a:t>Wozu  </a:t>
            </a:r>
            <a:r>
              <a:rPr lang="de-AT" altLang="de-DE" i="1" dirty="0"/>
              <a:t>Benchmarking</a:t>
            </a:r>
            <a:br>
              <a:rPr lang="de-AT" altLang="de-DE" dirty="0"/>
            </a:br>
            <a:r>
              <a:rPr lang="de-AT" altLang="de-DE" dirty="0"/>
              <a:t> ( </a:t>
            </a:r>
            <a:r>
              <a:rPr lang="de-AT" altLang="de-DE" dirty="0" err="1"/>
              <a:t>audit</a:t>
            </a:r>
            <a:r>
              <a:rPr lang="de-AT" altLang="de-DE" dirty="0"/>
              <a:t> </a:t>
            </a:r>
            <a:r>
              <a:rPr lang="de-AT" altLang="de-DE" dirty="0" err="1"/>
              <a:t>and</a:t>
            </a:r>
            <a:r>
              <a:rPr lang="de-AT" altLang="de-DE" dirty="0"/>
              <a:t> </a:t>
            </a:r>
            <a:r>
              <a:rPr lang="de-AT" altLang="de-DE" dirty="0" err="1"/>
              <a:t>feedback</a:t>
            </a:r>
            <a:r>
              <a:rPr lang="de-AT" altLang="de-DE" dirty="0"/>
              <a:t>) </a:t>
            </a:r>
            <a:br>
              <a:rPr lang="de-AT" altLang="de-DE" dirty="0"/>
            </a:br>
            <a:r>
              <a:rPr lang="de-AT" altLang="de-DE" dirty="0"/>
              <a:t>in der Geriatrie? 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endParaRPr lang="de-AT" sz="2000" dirty="0"/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Instrument für umfassende Qualitätssicherungsarbeit in den Einrichtungen der AG/R</a:t>
            </a:r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Feedback durch Parameter zu Patientinnen- und Patientencharakteristika, Prozess- und Ergebnisqualität</a:t>
            </a:r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Offenes Benchmarking – jeder kennt jeden - </a:t>
            </a:r>
            <a:r>
              <a:rPr lang="de-AT" sz="2000" i="1" dirty="0"/>
              <a:t>Vergleich am Klassenbesten!</a:t>
            </a:r>
          </a:p>
          <a:p>
            <a:pPr>
              <a:lnSpc>
                <a:spcPct val="90000"/>
              </a:lnSpc>
              <a:defRPr/>
            </a:pPr>
            <a:r>
              <a:rPr lang="de-AT" sz="2000" i="1" dirty="0"/>
              <a:t>Ermöglicht Qualitätszirkelarbeit</a:t>
            </a:r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Steigert Effizienz in der Anwendung geriatrischer Medizin </a:t>
            </a:r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Visualisierung und Sicherstellung der Kontinuität von Betreuungsprozessen</a:t>
            </a:r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Patientinnen- und Patientensicherheit</a:t>
            </a:r>
          </a:p>
          <a:p>
            <a:pPr>
              <a:lnSpc>
                <a:spcPct val="90000"/>
              </a:lnSpc>
              <a:defRPr/>
            </a:pPr>
            <a:r>
              <a:rPr lang="de-AT" sz="2000" dirty="0"/>
              <a:t>Erfüllung gesetzlicher Voraussetzungen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de-AT" sz="2000" dirty="0"/>
          </a:p>
          <a:p>
            <a:pPr marL="288925" lvl="1" indent="0">
              <a:buFont typeface="Wingdings" pitchFamily="2" charset="2"/>
              <a:buNone/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pPr>
              <a:defRPr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1048476"/>
      </p:ext>
    </p:extLst>
  </p:cSld>
  <p:clrMapOvr>
    <a:masterClrMapping/>
  </p:clrMapOvr>
</p:sld>
</file>

<file path=ppt/theme/theme1.xml><?xml version="1.0" encoding="utf-8"?>
<a:theme xmlns:a="http://schemas.openxmlformats.org/drawingml/2006/main" name="QIGG 5 Jahre Wien 2013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QIGG 5 Jahre Wien 2013</Template>
  <TotalTime>0</TotalTime>
  <Words>1485</Words>
  <Application>Microsoft Office PowerPoint</Application>
  <PresentationFormat>Bildschirmpräsentation (4:3)</PresentationFormat>
  <Paragraphs>363</Paragraphs>
  <Slides>60</Slides>
  <Notes>11</Notes>
  <HiddenSlides>7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7" baseType="lpstr">
      <vt:lpstr>Arial</vt:lpstr>
      <vt:lpstr>Calibri</vt:lpstr>
      <vt:lpstr>Comic Sans MS</vt:lpstr>
      <vt:lpstr>Times New Roman</vt:lpstr>
      <vt:lpstr>Wingdings</vt:lpstr>
      <vt:lpstr>QIGG 5 Jahre Wien 2013</vt:lpstr>
      <vt:lpstr>Diagramm</vt:lpstr>
      <vt:lpstr>Core Curriculum:  Geriatrisches Assessement</vt:lpstr>
      <vt:lpstr> ..aus der österreichischen Geriatrieküche </vt:lpstr>
      <vt:lpstr>Worüber wollen wir nachdenken…</vt:lpstr>
      <vt:lpstr>Worüber wollen wir nachdenken…</vt:lpstr>
      <vt:lpstr>Die Welt in der wir leben, ist nicht die Welt mit der wir rechnen…Hermann Schmitz</vt:lpstr>
      <vt:lpstr>PowerPoint-Präsentation</vt:lpstr>
      <vt:lpstr>PowerPoint-Präsentation</vt:lpstr>
      <vt:lpstr> Warum „Benchmarking in der Geriatrie?“</vt:lpstr>
      <vt:lpstr>Wozu  Benchmarking  ( audit and feedback)  in der Geriatrie? </vt:lpstr>
      <vt:lpstr>Persönlicher ärztlicher Benefit  </vt:lpstr>
      <vt:lpstr>Offenes Benchmarking</vt:lpstr>
      <vt:lpstr>PowerPoint-Präsentation</vt:lpstr>
      <vt:lpstr>Audit and Feedbacksysteme- KI?</vt:lpstr>
      <vt:lpstr>Joanneum Research - HEALTH</vt:lpstr>
      <vt:lpstr> aktualisierte Evidenzlage……. </vt:lpstr>
      <vt:lpstr>Hofgastein</vt:lpstr>
      <vt:lpstr>Webbasierte Feedbacksysteme </vt:lpstr>
      <vt:lpstr>PowerPoint-Präsentation</vt:lpstr>
      <vt:lpstr>Doppelseitiger Bogen</vt:lpstr>
      <vt:lpstr>ADL, Tinetti, TuG, SPPB etc………</vt:lpstr>
      <vt:lpstr>Bausteine der Altersmedizin</vt:lpstr>
      <vt:lpstr>PowerPoint-Präsentation</vt:lpstr>
      <vt:lpstr>Prozesshandbuch AGR</vt:lpstr>
      <vt:lpstr>Worüber wollen wir nachdenken…</vt:lpstr>
      <vt:lpstr>Akutgeriatrie-Bericht 2024</vt:lpstr>
      <vt:lpstr>Akutgeriatrieberichte/ Visualisierung</vt:lpstr>
      <vt:lpstr>Licht ins Dunkel…</vt:lpstr>
      <vt:lpstr>Anzahl Bögen</vt:lpstr>
      <vt:lpstr>Anzahl sheets – Zeitverlauf</vt:lpstr>
      <vt:lpstr>Projektlauf Mai 2005 – Juni 2025 </vt:lpstr>
      <vt:lpstr>Teilnehmende Zentren und Bundesländer</vt:lpstr>
      <vt:lpstr>Altersverteilung</vt:lpstr>
      <vt:lpstr> Anzahl Funktionsstörungen nach Alter</vt:lpstr>
      <vt:lpstr>Selbsthilfe</vt:lpstr>
      <vt:lpstr> Anzahl Funktionsstörungen – Betreuungssituation nach Entlassung </vt:lpstr>
      <vt:lpstr>Sturzrisiko</vt:lpstr>
      <vt:lpstr>Assessments Mittelwerte 2008-2025</vt:lpstr>
      <vt:lpstr>Assessments Mittelwerte 2008-2025</vt:lpstr>
      <vt:lpstr>Transfer</vt:lpstr>
      <vt:lpstr>Einsatz Logopädie</vt:lpstr>
      <vt:lpstr>Bei wie vielen Einrichtungen wird oder wurde Logopädie eingesetzt</vt:lpstr>
      <vt:lpstr>Problemfeld Dysphagie</vt:lpstr>
      <vt:lpstr>Wartezeiten auf AG/R Bett stationär</vt:lpstr>
      <vt:lpstr>Wartezeiten – Postoperative Situation</vt:lpstr>
      <vt:lpstr>Ändert sich das Ergebnis, wenn sie später auf die AGR kommen?</vt:lpstr>
      <vt:lpstr>Struktur- Prozess- und Ergebnisqualität</vt:lpstr>
      <vt:lpstr>Struktur- Prozess- und Ergebnissqualität</vt:lpstr>
      <vt:lpstr>PowerPoint-Präsentation</vt:lpstr>
      <vt:lpstr>Worüber wollen wir nachdenken…</vt:lpstr>
      <vt:lpstr>Therapie/Monitoring System (TMS) Hauptfunktionen</vt:lpstr>
      <vt:lpstr>TMS Integration</vt:lpstr>
      <vt:lpstr>Therapie/Monitoring System - TMS</vt:lpstr>
      <vt:lpstr>PowerPoint-Präsentation</vt:lpstr>
      <vt:lpstr>Teamvisite AGR Voitsberg  am 19.3.2026/ 12 PatientInnen</vt:lpstr>
      <vt:lpstr>TMS im Einsatz</vt:lpstr>
      <vt:lpstr>TMS Evaluierung</vt:lpstr>
      <vt:lpstr>Wünsche der AnwenderInnen ans System (Medocs):</vt:lpstr>
      <vt:lpstr>Next stop: Outcomevorhersage</vt:lpstr>
      <vt:lpstr>Two Easy-to-Use Scores am Samstag 11.04.  12-13:30 FV-17</vt:lpstr>
      <vt:lpstr>Danke für die Aufmerksamkeit!</vt:lpstr>
    </vt:vector>
  </TitlesOfParts>
  <Company>KAGes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Jahre QIGG  ...in der Steiermark</dc:title>
  <dc:subject>Kurzfassung der FQSD-Ö Präsentation, Stand November 2005</dc:subject>
  <dc:creator>Windows-Benutzer</dc:creator>
  <cp:lastModifiedBy>Peter Mrak</cp:lastModifiedBy>
  <cp:revision>84</cp:revision>
  <dcterms:created xsi:type="dcterms:W3CDTF">2015-06-05T10:21:47Z</dcterms:created>
  <dcterms:modified xsi:type="dcterms:W3CDTF">2026-04-09T05:45:37Z</dcterms:modified>
</cp:coreProperties>
</file>